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2"/>
  </p:notesMasterIdLst>
  <p:sldIdLst>
    <p:sldId id="282" r:id="rId2"/>
    <p:sldId id="274" r:id="rId3"/>
    <p:sldId id="275" r:id="rId4"/>
    <p:sldId id="289" r:id="rId5"/>
    <p:sldId id="277" r:id="rId6"/>
    <p:sldId id="259" r:id="rId7"/>
    <p:sldId id="260" r:id="rId8"/>
    <p:sldId id="261" r:id="rId9"/>
    <p:sldId id="264" r:id="rId10"/>
    <p:sldId id="288" r:id="rId11"/>
    <p:sldId id="265" r:id="rId12"/>
    <p:sldId id="266" r:id="rId13"/>
    <p:sldId id="270" r:id="rId14"/>
    <p:sldId id="268" r:id="rId15"/>
    <p:sldId id="269" r:id="rId16"/>
    <p:sldId id="283" r:id="rId17"/>
    <p:sldId id="278" r:id="rId18"/>
    <p:sldId id="279" r:id="rId19"/>
    <p:sldId id="273" r:id="rId20"/>
    <p:sldId id="272" r:id="rId21"/>
    <p:sldId id="284" r:id="rId22"/>
    <p:sldId id="267" r:id="rId23"/>
    <p:sldId id="280" r:id="rId24"/>
    <p:sldId id="271" r:id="rId25"/>
    <p:sldId id="285" r:id="rId26"/>
    <p:sldId id="290" r:id="rId27"/>
    <p:sldId id="292" r:id="rId28"/>
    <p:sldId id="291" r:id="rId29"/>
    <p:sldId id="286" r:id="rId30"/>
    <p:sldId id="28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DD84"/>
    <a:srgbClr val="799FCC"/>
    <a:srgbClr val="EE6B61"/>
    <a:srgbClr val="EE6B62"/>
    <a:srgbClr val="B3DE85"/>
    <a:srgbClr val="789ECB"/>
    <a:srgbClr val="ED6A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718" autoAdjust="0"/>
  </p:normalViewPr>
  <p:slideViewPr>
    <p:cSldViewPr snapToGrid="0">
      <p:cViewPr varScale="1">
        <p:scale>
          <a:sx n="75" d="100"/>
          <a:sy n="75" d="100"/>
        </p:scale>
        <p:origin x="874"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hdphoto2.wdp>
</file>

<file path=ppt/media/image1.png>
</file>

<file path=ppt/media/image10.png>
</file>

<file path=ppt/media/image11.png>
</file>

<file path=ppt/media/image12.png>
</file>

<file path=ppt/media/image13.png>
</file>

<file path=ppt/media/image130.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50.png>
</file>

<file path=ppt/media/image26.png>
</file>

<file path=ppt/media/image260.PNG>
</file>

<file path=ppt/media/image27.png>
</file>

<file path=ppt/media/image270.PNG>
</file>

<file path=ppt/media/image28.PNG>
</file>

<file path=ppt/media/image280.PNG>
</file>

<file path=ppt/media/image29.png>
</file>

<file path=ppt/media/image3.png>
</file>

<file path=ppt/media/image30.pn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media/model3d1.glb>
</file>

<file path=ppt/media/model3d10.glb>
</file>

<file path=ppt/media/model3d11.glb>
</file>

<file path=ppt/media/model3d12.glb>
</file>

<file path=ppt/media/model3d13.glb>
</file>

<file path=ppt/media/model3d14.glb>
</file>

<file path=ppt/media/model3d15.glb>
</file>

<file path=ppt/media/model3d16.glb>
</file>

<file path=ppt/media/model3d17.glb>
</file>

<file path=ppt/media/model3d18.glb>
</file>

<file path=ppt/media/model3d19.glb>
</file>

<file path=ppt/media/model3d2.glb>
</file>

<file path=ppt/media/model3d3.glb>
</file>

<file path=ppt/media/model3d4.glb>
</file>

<file path=ppt/media/model3d5.glb>
</file>

<file path=ppt/media/model3d6.glb>
</file>

<file path=ppt/media/model3d7.glb>
</file>

<file path=ppt/media/model3d8.glb>
</file>

<file path=ppt/media/model3d9.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FB6346-2D10-4063-97AB-CA0685F5122D}" type="datetimeFigureOut">
              <a:rPr lang="en-US" smtClean="0"/>
              <a:t>10/10/2022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9793B3-69CB-4FC4-ABE5-2B340F05B0FD}" type="slidenum">
              <a:rPr lang="en-US" smtClean="0"/>
              <a:t>‹N°›</a:t>
            </a:fld>
            <a:endParaRPr lang="en-US"/>
          </a:p>
        </p:txBody>
      </p:sp>
    </p:spTree>
    <p:extLst>
      <p:ext uri="{BB962C8B-B14F-4D97-AF65-F5344CB8AC3E}">
        <p14:creationId xmlns:p14="http://schemas.microsoft.com/office/powerpoint/2010/main" val="3364869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Pixel voxel</a:t>
            </a:r>
          </a:p>
        </p:txBody>
      </p:sp>
      <p:sp>
        <p:nvSpPr>
          <p:cNvPr id="4" name="Slide Number Placeholder 3"/>
          <p:cNvSpPr>
            <a:spLocks noGrp="1"/>
          </p:cNvSpPr>
          <p:nvPr>
            <p:ph type="sldNum" sz="quarter" idx="5"/>
          </p:nvPr>
        </p:nvSpPr>
        <p:spPr/>
        <p:txBody>
          <a:bodyPr/>
          <a:lstStyle/>
          <a:p>
            <a:fld id="{189793B3-69CB-4FC4-ABE5-2B340F05B0FD}" type="slidenum">
              <a:rPr lang="en-US" smtClean="0"/>
              <a:t>3</a:t>
            </a:fld>
            <a:endParaRPr lang="en-US"/>
          </a:p>
        </p:txBody>
      </p:sp>
    </p:spTree>
    <p:extLst>
      <p:ext uri="{BB962C8B-B14F-4D97-AF65-F5344CB8AC3E}">
        <p14:creationId xmlns:p14="http://schemas.microsoft.com/office/powerpoint/2010/main" val="4071144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 (Fig.3.13 (left)) is widely considered to be an indirect measure of axonal integrity, even if some find it more accurate to consider FA as an indication of the density of packing of fibers in a voxel, and the amount of myelin wrapping these axons [57]. The value of FA ranges from 0 (completely isotropic diffusion) to 1 (completely anisotropic diffusion). The MD (Fig.3.13 (middle)) represents the diffusion of the water molecules in the brain’ structures and is a weighted average of the axial (AD) and radial diffusivity (RD). MD is considered to be an indicator of white matter damage and ranges roughly from 0 to 3.10−3 [mm2/s], which corresponds to the diffusivity in the CSF.</a:t>
            </a:r>
          </a:p>
          <a:p>
            <a:r>
              <a:rPr lang="en-US" dirty="0"/>
              <a:t>FA is often considered to be a measure of axonal integrity. However, FA should be interpreted carefully due to the different tissue properties that it encompasses. It may be an indication of the density of packing of fibers in a voxel, and the amount of myelin wrapping these axons</a:t>
            </a:r>
          </a:p>
          <a:p>
            <a:r>
              <a:rPr lang="en-US" dirty="0"/>
              <a:t>AD values may reflect axonal swelling, degeneration or deletion. RD represents the water diffusivity perpendicular to the axonal fibers. Altered RD may reflect myelin disruption</a:t>
            </a:r>
          </a:p>
        </p:txBody>
      </p:sp>
      <p:sp>
        <p:nvSpPr>
          <p:cNvPr id="4" name="Slide Number Placeholder 3"/>
          <p:cNvSpPr>
            <a:spLocks noGrp="1"/>
          </p:cNvSpPr>
          <p:nvPr>
            <p:ph type="sldNum" sz="quarter" idx="5"/>
          </p:nvPr>
        </p:nvSpPr>
        <p:spPr/>
        <p:txBody>
          <a:bodyPr/>
          <a:lstStyle/>
          <a:p>
            <a:fld id="{189793B3-69CB-4FC4-ABE5-2B340F05B0FD}" type="slidenum">
              <a:rPr lang="en-US" smtClean="0"/>
              <a:t>9</a:t>
            </a:fld>
            <a:endParaRPr lang="en-US"/>
          </a:p>
        </p:txBody>
      </p:sp>
    </p:spTree>
    <p:extLst>
      <p:ext uri="{BB962C8B-B14F-4D97-AF65-F5344CB8AC3E}">
        <p14:creationId xmlns:p14="http://schemas.microsoft.com/office/powerpoint/2010/main" val="3974744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9793B3-69CB-4FC4-ABE5-2B340F05B0FD}" type="slidenum">
              <a:rPr lang="en-US" smtClean="0"/>
              <a:t>10</a:t>
            </a:fld>
            <a:endParaRPr lang="en-US"/>
          </a:p>
        </p:txBody>
      </p:sp>
    </p:spTree>
    <p:extLst>
      <p:ext uri="{BB962C8B-B14F-4D97-AF65-F5344CB8AC3E}">
        <p14:creationId xmlns:p14="http://schemas.microsoft.com/office/powerpoint/2010/main" val="1261893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67665-BD05-4E63-863E-94CCF8C46F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B748DB2-20AB-4428-9A4D-368B26184A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84CE99F-63EB-4981-A64C-7687903FC110}"/>
              </a:ext>
            </a:extLst>
          </p:cNvPr>
          <p:cNvSpPr>
            <a:spLocks noGrp="1"/>
          </p:cNvSpPr>
          <p:nvPr>
            <p:ph type="dt" sz="half" idx="10"/>
          </p:nvPr>
        </p:nvSpPr>
        <p:spPr/>
        <p:txBody>
          <a:bodyPr/>
          <a:lstStyle/>
          <a:p>
            <a:fld id="{11A16642-C4F3-425D-B2C7-7BDECF86372D}" type="datetime1">
              <a:rPr lang="en-US" smtClean="0"/>
              <a:t>10/10/2022</a:t>
            </a:fld>
            <a:endParaRPr lang="en-US"/>
          </a:p>
        </p:txBody>
      </p:sp>
      <p:sp>
        <p:nvSpPr>
          <p:cNvPr id="5" name="Footer Placeholder 4">
            <a:extLst>
              <a:ext uri="{FF2B5EF4-FFF2-40B4-BE49-F238E27FC236}">
                <a16:creationId xmlns:a16="http://schemas.microsoft.com/office/drawing/2014/main" id="{85530848-DBC8-4BB3-9A86-5EEA61735A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7DFA6F-695B-46DE-9BCB-E5B1BDB0D4FB}"/>
              </a:ext>
            </a:extLst>
          </p:cNvPr>
          <p:cNvSpPr>
            <a:spLocks noGrp="1"/>
          </p:cNvSpPr>
          <p:nvPr>
            <p:ph type="sldNum" sz="quarter" idx="12"/>
          </p:nvPr>
        </p:nvSpPr>
        <p:spPr/>
        <p:txBody>
          <a:bodyPr/>
          <a:lstStyle/>
          <a:p>
            <a:fld id="{D5EA5BFB-2E93-4DAC-AFF6-B25943B8914F}" type="slidenum">
              <a:rPr lang="en-US" smtClean="0"/>
              <a:t>‹N°›</a:t>
            </a:fld>
            <a:endParaRPr lang="en-US"/>
          </a:p>
        </p:txBody>
      </p:sp>
    </p:spTree>
    <p:extLst>
      <p:ext uri="{BB962C8B-B14F-4D97-AF65-F5344CB8AC3E}">
        <p14:creationId xmlns:p14="http://schemas.microsoft.com/office/powerpoint/2010/main" val="2862627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FCB68-B15B-4AC6-B1EB-8356BA82EC6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8E0A263-6F39-461D-80C4-FB90E9F664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FA68A1-F942-454A-9EB8-F6678FAF18AE}"/>
              </a:ext>
            </a:extLst>
          </p:cNvPr>
          <p:cNvSpPr>
            <a:spLocks noGrp="1"/>
          </p:cNvSpPr>
          <p:nvPr>
            <p:ph type="dt" sz="half" idx="10"/>
          </p:nvPr>
        </p:nvSpPr>
        <p:spPr/>
        <p:txBody>
          <a:bodyPr/>
          <a:lstStyle/>
          <a:p>
            <a:fld id="{5F136B90-290E-4FAF-BCE3-E858020C0125}" type="datetime1">
              <a:rPr lang="en-US" smtClean="0"/>
              <a:t>10/10/2022</a:t>
            </a:fld>
            <a:endParaRPr lang="en-US"/>
          </a:p>
        </p:txBody>
      </p:sp>
      <p:sp>
        <p:nvSpPr>
          <p:cNvPr id="5" name="Footer Placeholder 4">
            <a:extLst>
              <a:ext uri="{FF2B5EF4-FFF2-40B4-BE49-F238E27FC236}">
                <a16:creationId xmlns:a16="http://schemas.microsoft.com/office/drawing/2014/main" id="{FC834228-F640-472C-8BB3-38E9607873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4CCAF1-0F3F-4BA1-900D-CB2B7E46DCF3}"/>
              </a:ext>
            </a:extLst>
          </p:cNvPr>
          <p:cNvSpPr>
            <a:spLocks noGrp="1"/>
          </p:cNvSpPr>
          <p:nvPr>
            <p:ph type="sldNum" sz="quarter" idx="12"/>
          </p:nvPr>
        </p:nvSpPr>
        <p:spPr/>
        <p:txBody>
          <a:bodyPr/>
          <a:lstStyle/>
          <a:p>
            <a:fld id="{D5EA5BFB-2E93-4DAC-AFF6-B25943B8914F}" type="slidenum">
              <a:rPr lang="en-US" smtClean="0"/>
              <a:t>‹N°›</a:t>
            </a:fld>
            <a:endParaRPr lang="en-US"/>
          </a:p>
        </p:txBody>
      </p:sp>
    </p:spTree>
    <p:extLst>
      <p:ext uri="{BB962C8B-B14F-4D97-AF65-F5344CB8AC3E}">
        <p14:creationId xmlns:p14="http://schemas.microsoft.com/office/powerpoint/2010/main" val="9421334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1A57B1-BE47-4CB8-977C-CFC934D0A7C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9B6BFA8-5ED9-4AE2-B923-8E266C9DB1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4DEA0C-3CD8-4EC2-BD78-A60D352A335A}"/>
              </a:ext>
            </a:extLst>
          </p:cNvPr>
          <p:cNvSpPr>
            <a:spLocks noGrp="1"/>
          </p:cNvSpPr>
          <p:nvPr>
            <p:ph type="dt" sz="half" idx="10"/>
          </p:nvPr>
        </p:nvSpPr>
        <p:spPr/>
        <p:txBody>
          <a:bodyPr/>
          <a:lstStyle/>
          <a:p>
            <a:fld id="{D4850C6D-6369-4370-873E-D4EB3735798C}" type="datetime1">
              <a:rPr lang="en-US" smtClean="0"/>
              <a:t>10/10/2022</a:t>
            </a:fld>
            <a:endParaRPr lang="en-US"/>
          </a:p>
        </p:txBody>
      </p:sp>
      <p:sp>
        <p:nvSpPr>
          <p:cNvPr id="5" name="Footer Placeholder 4">
            <a:extLst>
              <a:ext uri="{FF2B5EF4-FFF2-40B4-BE49-F238E27FC236}">
                <a16:creationId xmlns:a16="http://schemas.microsoft.com/office/drawing/2014/main" id="{1C05A4AE-AAC5-4AFD-821D-50876DC292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3557E6-C15C-4E20-B538-33DE1E92FA90}"/>
              </a:ext>
            </a:extLst>
          </p:cNvPr>
          <p:cNvSpPr>
            <a:spLocks noGrp="1"/>
          </p:cNvSpPr>
          <p:nvPr>
            <p:ph type="sldNum" sz="quarter" idx="12"/>
          </p:nvPr>
        </p:nvSpPr>
        <p:spPr/>
        <p:txBody>
          <a:bodyPr/>
          <a:lstStyle/>
          <a:p>
            <a:fld id="{D5EA5BFB-2E93-4DAC-AFF6-B25943B8914F}" type="slidenum">
              <a:rPr lang="en-US" smtClean="0"/>
              <a:t>‹N°›</a:t>
            </a:fld>
            <a:endParaRPr lang="en-US"/>
          </a:p>
        </p:txBody>
      </p:sp>
    </p:spTree>
    <p:extLst>
      <p:ext uri="{BB962C8B-B14F-4D97-AF65-F5344CB8AC3E}">
        <p14:creationId xmlns:p14="http://schemas.microsoft.com/office/powerpoint/2010/main" val="3449740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BE724-E5DC-498E-BC88-56A3E8A248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F8AA4A-1D88-42F0-A917-CA47D426C3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3D8525-3E6F-49BB-9051-F928A93AD7C0}"/>
              </a:ext>
            </a:extLst>
          </p:cNvPr>
          <p:cNvSpPr>
            <a:spLocks noGrp="1"/>
          </p:cNvSpPr>
          <p:nvPr>
            <p:ph type="dt" sz="half" idx="10"/>
          </p:nvPr>
        </p:nvSpPr>
        <p:spPr/>
        <p:txBody>
          <a:bodyPr/>
          <a:lstStyle/>
          <a:p>
            <a:fld id="{EA4EDE0A-CD82-4C95-B870-BB9748AE6F13}" type="datetime1">
              <a:rPr lang="en-US" smtClean="0"/>
              <a:t>10/10/2022</a:t>
            </a:fld>
            <a:endParaRPr lang="en-US"/>
          </a:p>
        </p:txBody>
      </p:sp>
      <p:sp>
        <p:nvSpPr>
          <p:cNvPr id="5" name="Footer Placeholder 4">
            <a:extLst>
              <a:ext uri="{FF2B5EF4-FFF2-40B4-BE49-F238E27FC236}">
                <a16:creationId xmlns:a16="http://schemas.microsoft.com/office/drawing/2014/main" id="{F6D35929-BA20-4F6A-A43E-486B0DCE8F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DC961F-D0A9-4DE3-BE96-BC7EE964B6D2}"/>
              </a:ext>
            </a:extLst>
          </p:cNvPr>
          <p:cNvSpPr>
            <a:spLocks noGrp="1"/>
          </p:cNvSpPr>
          <p:nvPr>
            <p:ph type="sldNum" sz="quarter" idx="12"/>
          </p:nvPr>
        </p:nvSpPr>
        <p:spPr/>
        <p:txBody>
          <a:bodyPr/>
          <a:lstStyle/>
          <a:p>
            <a:fld id="{D5EA5BFB-2E93-4DAC-AFF6-B25943B8914F}" type="slidenum">
              <a:rPr lang="en-US" smtClean="0"/>
              <a:t>‹N°›</a:t>
            </a:fld>
            <a:endParaRPr lang="en-US"/>
          </a:p>
        </p:txBody>
      </p:sp>
    </p:spTree>
    <p:extLst>
      <p:ext uri="{BB962C8B-B14F-4D97-AF65-F5344CB8AC3E}">
        <p14:creationId xmlns:p14="http://schemas.microsoft.com/office/powerpoint/2010/main" val="4094831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22083-288C-44CB-94BE-94D8BFAB66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AC9B15E-4298-40C2-BA63-954C33DBE3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E3C9A9-0016-4A2F-B6A7-B3C5035D55F4}"/>
              </a:ext>
            </a:extLst>
          </p:cNvPr>
          <p:cNvSpPr>
            <a:spLocks noGrp="1"/>
          </p:cNvSpPr>
          <p:nvPr>
            <p:ph type="dt" sz="half" idx="10"/>
          </p:nvPr>
        </p:nvSpPr>
        <p:spPr/>
        <p:txBody>
          <a:bodyPr/>
          <a:lstStyle/>
          <a:p>
            <a:fld id="{8E0C5409-AEDF-44FB-91EE-C36FA9C535B0}" type="datetime1">
              <a:rPr lang="en-US" smtClean="0"/>
              <a:t>10/10/2022</a:t>
            </a:fld>
            <a:endParaRPr lang="en-US"/>
          </a:p>
        </p:txBody>
      </p:sp>
      <p:sp>
        <p:nvSpPr>
          <p:cNvPr id="5" name="Footer Placeholder 4">
            <a:extLst>
              <a:ext uri="{FF2B5EF4-FFF2-40B4-BE49-F238E27FC236}">
                <a16:creationId xmlns:a16="http://schemas.microsoft.com/office/drawing/2014/main" id="{B035AA4A-93AD-4278-8EC9-00EC8CDF2E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728D95-092C-4077-AF62-72C0043FC59F}"/>
              </a:ext>
            </a:extLst>
          </p:cNvPr>
          <p:cNvSpPr>
            <a:spLocks noGrp="1"/>
          </p:cNvSpPr>
          <p:nvPr>
            <p:ph type="sldNum" sz="quarter" idx="12"/>
          </p:nvPr>
        </p:nvSpPr>
        <p:spPr/>
        <p:txBody>
          <a:bodyPr/>
          <a:lstStyle/>
          <a:p>
            <a:fld id="{D5EA5BFB-2E93-4DAC-AFF6-B25943B8914F}" type="slidenum">
              <a:rPr lang="en-US" smtClean="0"/>
              <a:t>‹N°›</a:t>
            </a:fld>
            <a:endParaRPr lang="en-US"/>
          </a:p>
        </p:txBody>
      </p:sp>
    </p:spTree>
    <p:extLst>
      <p:ext uri="{BB962C8B-B14F-4D97-AF65-F5344CB8AC3E}">
        <p14:creationId xmlns:p14="http://schemas.microsoft.com/office/powerpoint/2010/main" val="29084443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C754D-7309-41F8-80BB-8A4A14EAE9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ACC1A8-9A0A-456F-A6A2-F7012D37BBE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7657014-3CAF-4810-86D9-3A5A41C4695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F5AA058-43E0-453C-89CB-9591572B1A29}"/>
              </a:ext>
            </a:extLst>
          </p:cNvPr>
          <p:cNvSpPr>
            <a:spLocks noGrp="1"/>
          </p:cNvSpPr>
          <p:nvPr>
            <p:ph type="dt" sz="half" idx="10"/>
          </p:nvPr>
        </p:nvSpPr>
        <p:spPr/>
        <p:txBody>
          <a:bodyPr/>
          <a:lstStyle/>
          <a:p>
            <a:fld id="{806C292F-45DE-45AB-8D7D-623DAE772E87}" type="datetime1">
              <a:rPr lang="en-US" smtClean="0"/>
              <a:t>10/10/2022</a:t>
            </a:fld>
            <a:endParaRPr lang="en-US"/>
          </a:p>
        </p:txBody>
      </p:sp>
      <p:sp>
        <p:nvSpPr>
          <p:cNvPr id="6" name="Footer Placeholder 5">
            <a:extLst>
              <a:ext uri="{FF2B5EF4-FFF2-40B4-BE49-F238E27FC236}">
                <a16:creationId xmlns:a16="http://schemas.microsoft.com/office/drawing/2014/main" id="{48D604FF-8BCA-4E63-B082-D1DF69FD09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857F83-7033-4A9D-A714-46858F589D69}"/>
              </a:ext>
            </a:extLst>
          </p:cNvPr>
          <p:cNvSpPr>
            <a:spLocks noGrp="1"/>
          </p:cNvSpPr>
          <p:nvPr>
            <p:ph type="sldNum" sz="quarter" idx="12"/>
          </p:nvPr>
        </p:nvSpPr>
        <p:spPr/>
        <p:txBody>
          <a:bodyPr/>
          <a:lstStyle/>
          <a:p>
            <a:fld id="{D5EA5BFB-2E93-4DAC-AFF6-B25943B8914F}" type="slidenum">
              <a:rPr lang="en-US" smtClean="0"/>
              <a:t>‹N°›</a:t>
            </a:fld>
            <a:endParaRPr lang="en-US"/>
          </a:p>
        </p:txBody>
      </p:sp>
    </p:spTree>
    <p:extLst>
      <p:ext uri="{BB962C8B-B14F-4D97-AF65-F5344CB8AC3E}">
        <p14:creationId xmlns:p14="http://schemas.microsoft.com/office/powerpoint/2010/main" val="30716907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91D47-D1EB-4A31-91D1-51F89ACBA4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BC0028-7306-4B3A-A0B6-519BFB9C7F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35C3015-B41C-422E-81CE-135A0BB7DEF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7137C75-4691-4C94-B524-9D738A2F06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13E7EFB-91CA-4250-BF0F-451D4340C5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F080D8-CE17-43A6-AC24-A48EB1C86BBE}"/>
              </a:ext>
            </a:extLst>
          </p:cNvPr>
          <p:cNvSpPr>
            <a:spLocks noGrp="1"/>
          </p:cNvSpPr>
          <p:nvPr>
            <p:ph type="dt" sz="half" idx="10"/>
          </p:nvPr>
        </p:nvSpPr>
        <p:spPr/>
        <p:txBody>
          <a:bodyPr/>
          <a:lstStyle/>
          <a:p>
            <a:fld id="{3CDEB1EA-6E2C-4F48-9025-19B957778517}" type="datetime1">
              <a:rPr lang="en-US" smtClean="0"/>
              <a:t>10/10/2022</a:t>
            </a:fld>
            <a:endParaRPr lang="en-US"/>
          </a:p>
        </p:txBody>
      </p:sp>
      <p:sp>
        <p:nvSpPr>
          <p:cNvPr id="8" name="Footer Placeholder 7">
            <a:extLst>
              <a:ext uri="{FF2B5EF4-FFF2-40B4-BE49-F238E27FC236}">
                <a16:creationId xmlns:a16="http://schemas.microsoft.com/office/drawing/2014/main" id="{30BE0422-AD77-4971-AF89-3DB8E065003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0529E98-7B43-4524-A4E1-DD60CA324A0A}"/>
              </a:ext>
            </a:extLst>
          </p:cNvPr>
          <p:cNvSpPr>
            <a:spLocks noGrp="1"/>
          </p:cNvSpPr>
          <p:nvPr>
            <p:ph type="sldNum" sz="quarter" idx="12"/>
          </p:nvPr>
        </p:nvSpPr>
        <p:spPr/>
        <p:txBody>
          <a:bodyPr/>
          <a:lstStyle/>
          <a:p>
            <a:fld id="{D5EA5BFB-2E93-4DAC-AFF6-B25943B8914F}" type="slidenum">
              <a:rPr lang="en-US" smtClean="0"/>
              <a:t>‹N°›</a:t>
            </a:fld>
            <a:endParaRPr lang="en-US"/>
          </a:p>
        </p:txBody>
      </p:sp>
    </p:spTree>
    <p:extLst>
      <p:ext uri="{BB962C8B-B14F-4D97-AF65-F5344CB8AC3E}">
        <p14:creationId xmlns:p14="http://schemas.microsoft.com/office/powerpoint/2010/main" val="397921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F95DD-8195-41AD-BCC9-14296F6FA40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EBC252E-A835-49E8-A999-CE7E2AB37758}"/>
              </a:ext>
            </a:extLst>
          </p:cNvPr>
          <p:cNvSpPr>
            <a:spLocks noGrp="1"/>
          </p:cNvSpPr>
          <p:nvPr>
            <p:ph type="dt" sz="half" idx="10"/>
          </p:nvPr>
        </p:nvSpPr>
        <p:spPr/>
        <p:txBody>
          <a:bodyPr/>
          <a:lstStyle/>
          <a:p>
            <a:fld id="{1FBF3A5F-C0EB-41CE-ABD5-4A8F6FB87DEE}" type="datetime1">
              <a:rPr lang="en-US" smtClean="0"/>
              <a:t>10/10/2022</a:t>
            </a:fld>
            <a:endParaRPr lang="en-US"/>
          </a:p>
        </p:txBody>
      </p:sp>
      <p:sp>
        <p:nvSpPr>
          <p:cNvPr id="4" name="Footer Placeholder 3">
            <a:extLst>
              <a:ext uri="{FF2B5EF4-FFF2-40B4-BE49-F238E27FC236}">
                <a16:creationId xmlns:a16="http://schemas.microsoft.com/office/drawing/2014/main" id="{C3863928-2B2C-42C2-9EDA-494B3C1A88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E053FD2-F337-473E-A1D1-F5A91DC69C23}"/>
              </a:ext>
            </a:extLst>
          </p:cNvPr>
          <p:cNvSpPr>
            <a:spLocks noGrp="1"/>
          </p:cNvSpPr>
          <p:nvPr>
            <p:ph type="sldNum" sz="quarter" idx="12"/>
          </p:nvPr>
        </p:nvSpPr>
        <p:spPr/>
        <p:txBody>
          <a:bodyPr/>
          <a:lstStyle/>
          <a:p>
            <a:fld id="{D5EA5BFB-2E93-4DAC-AFF6-B25943B8914F}" type="slidenum">
              <a:rPr lang="en-US" smtClean="0"/>
              <a:t>‹N°›</a:t>
            </a:fld>
            <a:endParaRPr lang="en-US"/>
          </a:p>
        </p:txBody>
      </p:sp>
    </p:spTree>
    <p:extLst>
      <p:ext uri="{BB962C8B-B14F-4D97-AF65-F5344CB8AC3E}">
        <p14:creationId xmlns:p14="http://schemas.microsoft.com/office/powerpoint/2010/main" val="11571365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6D6BED-79D7-4CF3-98C5-BB04583F3E08}"/>
              </a:ext>
            </a:extLst>
          </p:cNvPr>
          <p:cNvSpPr>
            <a:spLocks noGrp="1"/>
          </p:cNvSpPr>
          <p:nvPr>
            <p:ph type="dt" sz="half" idx="10"/>
          </p:nvPr>
        </p:nvSpPr>
        <p:spPr/>
        <p:txBody>
          <a:bodyPr/>
          <a:lstStyle/>
          <a:p>
            <a:fld id="{C31C8D9B-7A6F-46B4-93BD-7E5D0F7E8BD2}" type="datetime1">
              <a:rPr lang="en-US" smtClean="0"/>
              <a:t>10/10/2022</a:t>
            </a:fld>
            <a:endParaRPr lang="en-US"/>
          </a:p>
        </p:txBody>
      </p:sp>
      <p:sp>
        <p:nvSpPr>
          <p:cNvPr id="3" name="Footer Placeholder 2">
            <a:extLst>
              <a:ext uri="{FF2B5EF4-FFF2-40B4-BE49-F238E27FC236}">
                <a16:creationId xmlns:a16="http://schemas.microsoft.com/office/drawing/2014/main" id="{10B32C75-145C-4F00-B74D-2984AEB65A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9B5DDCB-79A0-4C6D-A5F5-E035FAD9DCA0}"/>
              </a:ext>
            </a:extLst>
          </p:cNvPr>
          <p:cNvSpPr>
            <a:spLocks noGrp="1"/>
          </p:cNvSpPr>
          <p:nvPr>
            <p:ph type="sldNum" sz="quarter" idx="12"/>
          </p:nvPr>
        </p:nvSpPr>
        <p:spPr/>
        <p:txBody>
          <a:bodyPr/>
          <a:lstStyle/>
          <a:p>
            <a:fld id="{D5EA5BFB-2E93-4DAC-AFF6-B25943B8914F}" type="slidenum">
              <a:rPr lang="en-US" smtClean="0"/>
              <a:t>‹N°›</a:t>
            </a:fld>
            <a:endParaRPr lang="en-US"/>
          </a:p>
        </p:txBody>
      </p:sp>
    </p:spTree>
    <p:extLst>
      <p:ext uri="{BB962C8B-B14F-4D97-AF65-F5344CB8AC3E}">
        <p14:creationId xmlns:p14="http://schemas.microsoft.com/office/powerpoint/2010/main" val="1754836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D58E3-1C34-485C-8692-C10E9D5EF2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95934A-0EDF-4D7E-B92E-AA3E5BA6CA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C9AFF13-23C8-4F73-B7D6-23E0B169A3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E67FA8-37E6-42BF-93CE-32924C0DF401}"/>
              </a:ext>
            </a:extLst>
          </p:cNvPr>
          <p:cNvSpPr>
            <a:spLocks noGrp="1"/>
          </p:cNvSpPr>
          <p:nvPr>
            <p:ph type="dt" sz="half" idx="10"/>
          </p:nvPr>
        </p:nvSpPr>
        <p:spPr/>
        <p:txBody>
          <a:bodyPr/>
          <a:lstStyle/>
          <a:p>
            <a:fld id="{35453F54-D92E-448D-8271-B0CFB35B6409}" type="datetime1">
              <a:rPr lang="en-US" smtClean="0"/>
              <a:t>10/10/2022</a:t>
            </a:fld>
            <a:endParaRPr lang="en-US"/>
          </a:p>
        </p:txBody>
      </p:sp>
      <p:sp>
        <p:nvSpPr>
          <p:cNvPr id="6" name="Footer Placeholder 5">
            <a:extLst>
              <a:ext uri="{FF2B5EF4-FFF2-40B4-BE49-F238E27FC236}">
                <a16:creationId xmlns:a16="http://schemas.microsoft.com/office/drawing/2014/main" id="{2FA90E22-A780-4C08-B87E-B8E5952E3E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0B3FA9-0BF4-49C8-82AE-92B33F07EDCF}"/>
              </a:ext>
            </a:extLst>
          </p:cNvPr>
          <p:cNvSpPr>
            <a:spLocks noGrp="1"/>
          </p:cNvSpPr>
          <p:nvPr>
            <p:ph type="sldNum" sz="quarter" idx="12"/>
          </p:nvPr>
        </p:nvSpPr>
        <p:spPr/>
        <p:txBody>
          <a:bodyPr/>
          <a:lstStyle/>
          <a:p>
            <a:fld id="{D5EA5BFB-2E93-4DAC-AFF6-B25943B8914F}" type="slidenum">
              <a:rPr lang="en-US" smtClean="0"/>
              <a:t>‹N°›</a:t>
            </a:fld>
            <a:endParaRPr lang="en-US"/>
          </a:p>
        </p:txBody>
      </p:sp>
    </p:spTree>
    <p:extLst>
      <p:ext uri="{BB962C8B-B14F-4D97-AF65-F5344CB8AC3E}">
        <p14:creationId xmlns:p14="http://schemas.microsoft.com/office/powerpoint/2010/main" val="4027531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58F9A-B89A-4A8F-A6D1-7DAF94EB98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5E4EA2-0721-4555-AB81-1AF1F17D15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09BA57-C761-454A-A203-E0F1858692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088893-BD78-4DA9-A1CE-E2FA8E6D27C6}"/>
              </a:ext>
            </a:extLst>
          </p:cNvPr>
          <p:cNvSpPr>
            <a:spLocks noGrp="1"/>
          </p:cNvSpPr>
          <p:nvPr>
            <p:ph type="dt" sz="half" idx="10"/>
          </p:nvPr>
        </p:nvSpPr>
        <p:spPr/>
        <p:txBody>
          <a:bodyPr/>
          <a:lstStyle/>
          <a:p>
            <a:fld id="{7F80481A-444C-46C0-AD91-064B89F251C2}" type="datetime1">
              <a:rPr lang="en-US" smtClean="0"/>
              <a:t>10/10/2022</a:t>
            </a:fld>
            <a:endParaRPr lang="en-US"/>
          </a:p>
        </p:txBody>
      </p:sp>
      <p:sp>
        <p:nvSpPr>
          <p:cNvPr id="6" name="Footer Placeholder 5">
            <a:extLst>
              <a:ext uri="{FF2B5EF4-FFF2-40B4-BE49-F238E27FC236}">
                <a16:creationId xmlns:a16="http://schemas.microsoft.com/office/drawing/2014/main" id="{DB981452-5CFB-40C7-AE4B-A805ED02E0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FD26F9-66A4-43AD-AEE1-F60CBDD5D10E}"/>
              </a:ext>
            </a:extLst>
          </p:cNvPr>
          <p:cNvSpPr>
            <a:spLocks noGrp="1"/>
          </p:cNvSpPr>
          <p:nvPr>
            <p:ph type="sldNum" sz="quarter" idx="12"/>
          </p:nvPr>
        </p:nvSpPr>
        <p:spPr/>
        <p:txBody>
          <a:bodyPr/>
          <a:lstStyle/>
          <a:p>
            <a:fld id="{D5EA5BFB-2E93-4DAC-AFF6-B25943B8914F}" type="slidenum">
              <a:rPr lang="en-US" smtClean="0"/>
              <a:t>‹N°›</a:t>
            </a:fld>
            <a:endParaRPr lang="en-US"/>
          </a:p>
        </p:txBody>
      </p:sp>
    </p:spTree>
    <p:extLst>
      <p:ext uri="{BB962C8B-B14F-4D97-AF65-F5344CB8AC3E}">
        <p14:creationId xmlns:p14="http://schemas.microsoft.com/office/powerpoint/2010/main" val="945327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14AF3E-6F23-4D39-8A2D-BE4C1C929D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C1102F4-90B6-413F-B6DC-E74271EA48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44727E-3039-41E6-8047-2802BAC545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CC342E-193F-47A9-AAC4-CFBDCCBB83CB}" type="datetime1">
              <a:rPr lang="en-US" smtClean="0"/>
              <a:t>10/10/2022</a:t>
            </a:fld>
            <a:endParaRPr lang="en-US"/>
          </a:p>
        </p:txBody>
      </p:sp>
      <p:sp>
        <p:nvSpPr>
          <p:cNvPr id="5" name="Footer Placeholder 4">
            <a:extLst>
              <a:ext uri="{FF2B5EF4-FFF2-40B4-BE49-F238E27FC236}">
                <a16:creationId xmlns:a16="http://schemas.microsoft.com/office/drawing/2014/main" id="{02D55967-EAA8-4693-B7D6-6B9BDE73AB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ACCAA0-2871-4671-915E-F558E07037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EA5BFB-2E93-4DAC-AFF6-B25943B8914F}" type="slidenum">
              <a:rPr lang="en-US" smtClean="0"/>
              <a:t>‹N°›</a:t>
            </a:fld>
            <a:endParaRPr lang="en-US"/>
          </a:p>
        </p:txBody>
      </p:sp>
    </p:spTree>
    <p:extLst>
      <p:ext uri="{BB962C8B-B14F-4D97-AF65-F5344CB8AC3E}">
        <p14:creationId xmlns:p14="http://schemas.microsoft.com/office/powerpoint/2010/main" val="3375299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3.png"/><Relationship Id="rId5" Type="http://schemas.microsoft.com/office/2017/06/relationships/model3d" Target="../media/model3d4.glb"/><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microsoft.com/office/2017/06/relationships/model3d" Target="../media/model3d11.glb"/><Relationship Id="rId3" Type="http://schemas.openxmlformats.org/officeDocument/2006/relationships/image" Target="../media/image24.png"/><Relationship Id="rId7" Type="http://schemas.openxmlformats.org/officeDocument/2006/relationships/image" Target="../media/image26.png"/><Relationship Id="rId2" Type="http://schemas.microsoft.com/office/2017/06/relationships/model3d" Target="../media/model3d8.glb"/><Relationship Id="rId1" Type="http://schemas.openxmlformats.org/officeDocument/2006/relationships/slideLayout" Target="../slideLayouts/slideLayout7.xml"/><Relationship Id="rId6" Type="http://schemas.microsoft.com/office/2017/06/relationships/model3d" Target="../media/model3d10.glb"/><Relationship Id="rId5" Type="http://schemas.openxmlformats.org/officeDocument/2006/relationships/image" Target="../media/image25.png"/><Relationship Id="rId4" Type="http://schemas.microsoft.com/office/2017/06/relationships/model3d" Target="../media/model3d9.glb"/><Relationship Id="rId9" Type="http://schemas.openxmlformats.org/officeDocument/2006/relationships/image" Target="../media/image2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32.svg"/><Relationship Id="rId3" Type="http://schemas.microsoft.com/office/2017/06/relationships/model3d" Target="../media/model3d12.glb"/><Relationship Id="rId7" Type="http://schemas.openxmlformats.org/officeDocument/2006/relationships/image" Target="../media/image31.pn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30.png"/><Relationship Id="rId5" Type="http://schemas.microsoft.com/office/2017/06/relationships/model3d" Target="../media/model3d13.glb"/><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7.png"/><Relationship Id="rId2"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15.xml.rels><?xml version="1.0" encoding="UTF-8" standalone="yes"?>
<Relationships xmlns="http://schemas.openxmlformats.org/package/2006/relationships"><Relationship Id="rId8" Type="http://schemas.openxmlformats.org/officeDocument/2006/relationships/image" Target="../media/image41.png"/><Relationship Id="rId3" Type="http://schemas.microsoft.com/office/2017/06/relationships/model3d" Target="../media/model3d14.glb"/><Relationship Id="rId7" Type="http://schemas.microsoft.com/office/2017/06/relationships/model3d" Target="../media/model3d16.glb"/><Relationship Id="rId2" Type="http://schemas.openxmlformats.org/officeDocument/2006/relationships/image" Target="../media/image38.PNG"/><Relationship Id="rId1" Type="http://schemas.openxmlformats.org/officeDocument/2006/relationships/slideLayout" Target="../slideLayouts/slideLayout7.xml"/><Relationship Id="rId6" Type="http://schemas.openxmlformats.org/officeDocument/2006/relationships/image" Target="../media/image40.png"/><Relationship Id="rId5" Type="http://schemas.microsoft.com/office/2017/06/relationships/model3d" Target="../media/model3d15.glb"/><Relationship Id="rId4" Type="http://schemas.openxmlformats.org/officeDocument/2006/relationships/image" Target="../media/image39.png"/></Relationships>
</file>

<file path=ppt/slides/_rels/slide1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microsoft.com/office/2017/06/relationships/model3d" Target="../media/model3d17.glb"/><Relationship Id="rId13" Type="http://schemas.openxmlformats.org/officeDocument/2006/relationships/image" Target="../media/image48.png"/><Relationship Id="rId3" Type="http://schemas.openxmlformats.org/officeDocument/2006/relationships/image" Target="../media/image4.png"/><Relationship Id="rId7" Type="http://schemas.openxmlformats.org/officeDocument/2006/relationships/image" Target="../media/image5.png"/><Relationship Id="rId12" Type="http://schemas.microsoft.com/office/2017/06/relationships/model3d" Target="../media/model3d19.glb"/><Relationship Id="rId2" Type="http://schemas.microsoft.com/office/2017/06/relationships/model3d" Target="../media/model3d3.glb"/><Relationship Id="rId1" Type="http://schemas.openxmlformats.org/officeDocument/2006/relationships/slideLayout" Target="../slideLayouts/slideLayout7.xml"/><Relationship Id="rId6" Type="http://schemas.microsoft.com/office/2017/06/relationships/model3d" Target="../media/model3d4.glb"/><Relationship Id="rId11" Type="http://schemas.openxmlformats.org/officeDocument/2006/relationships/image" Target="../media/image47.png"/><Relationship Id="rId5" Type="http://schemas.openxmlformats.org/officeDocument/2006/relationships/image" Target="../media/image3.png"/><Relationship Id="rId10" Type="http://schemas.microsoft.com/office/2017/06/relationships/model3d" Target="../media/model3d18.glb"/><Relationship Id="rId4" Type="http://schemas.microsoft.com/office/2017/06/relationships/model3d" Target="../media/model3d2.glb"/><Relationship Id="rId9" Type="http://schemas.openxmlformats.org/officeDocument/2006/relationships/image" Target="../media/image4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8" Type="http://schemas.openxmlformats.org/officeDocument/2006/relationships/image" Target="../media/image280.PNG"/><Relationship Id="rId3" Type="http://schemas.openxmlformats.org/officeDocument/2006/relationships/image" Target="../media/image28.PNG"/><Relationship Id="rId7" Type="http://schemas.openxmlformats.org/officeDocument/2006/relationships/image" Target="../media/image270.PNG"/><Relationship Id="rId2"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260.PNG"/><Relationship Id="rId5" Type="http://schemas.openxmlformats.org/officeDocument/2006/relationships/image" Target="../media/image250.pn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7.xml"/><Relationship Id="rId4" Type="http://schemas.openxmlformats.org/officeDocument/2006/relationships/image" Target="../media/image51.png"/></Relationships>
</file>

<file path=ppt/slides/_rels/slide4.xml.rels><?xml version="1.0" encoding="UTF-8" standalone="yes"?>
<Relationships xmlns="http://schemas.openxmlformats.org/package/2006/relationships"><Relationship Id="rId8" Type="http://schemas.microsoft.com/office/2017/06/relationships/model3d" Target="../media/model3d5.glb"/><Relationship Id="rId13"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5.png"/><Relationship Id="rId12" Type="http://schemas.microsoft.com/office/2017/06/relationships/model3d" Target="../media/model3d7.glb"/><Relationship Id="rId17" Type="http://schemas.microsoft.com/office/2007/relationships/hdphoto" Target="../media/hdphoto2.wdp"/><Relationship Id="rId2" Type="http://schemas.microsoft.com/office/2017/06/relationships/model3d" Target="../media/model3d2.glb"/><Relationship Id="rId16" Type="http://schemas.openxmlformats.org/officeDocument/2006/relationships/image" Target="../media/image10.png"/><Relationship Id="rId1" Type="http://schemas.openxmlformats.org/officeDocument/2006/relationships/slideLayout" Target="../slideLayouts/slideLayout7.xml"/><Relationship Id="rId6" Type="http://schemas.microsoft.com/office/2017/06/relationships/model3d" Target="../media/model3d4.glb"/><Relationship Id="rId11" Type="http://schemas.openxmlformats.org/officeDocument/2006/relationships/image" Target="../media/image7.png"/><Relationship Id="rId5" Type="http://schemas.openxmlformats.org/officeDocument/2006/relationships/image" Target="../media/image4.png"/><Relationship Id="rId15" Type="http://schemas.microsoft.com/office/2007/relationships/hdphoto" Target="../media/hdphoto1.wdp"/><Relationship Id="rId10" Type="http://schemas.microsoft.com/office/2017/06/relationships/model3d" Target="../media/model3d6.glb"/><Relationship Id="rId4" Type="http://schemas.microsoft.com/office/2017/06/relationships/model3d" Target="../media/model3d3.glb"/><Relationship Id="rId9" Type="http://schemas.openxmlformats.org/officeDocument/2006/relationships/image" Target="../media/image6.png"/><Relationship Id="rId1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3.png"/><Relationship Id="rId2" Type="http://schemas.microsoft.com/office/2017/06/relationships/model3d" Target="../media/model3d2.glb"/><Relationship Id="rId1" Type="http://schemas.openxmlformats.org/officeDocument/2006/relationships/slideLayout" Target="../slideLayouts/slideLayout7.xml"/><Relationship Id="rId6" Type="http://schemas.microsoft.com/office/2017/06/relationships/model3d" Target="../media/model3d4.glb"/><Relationship Id="rId5" Type="http://schemas.openxmlformats.org/officeDocument/2006/relationships/image" Target="../media/image12.png"/><Relationship Id="rId4" Type="http://schemas.microsoft.com/office/2017/06/relationships/model3d" Target="../media/model3d3.glb"/></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6.png"/><Relationship Id="rId2" Type="http://schemas.microsoft.com/office/2017/06/relationships/model3d" Target="../media/model3d2.glb"/><Relationship Id="rId1" Type="http://schemas.openxmlformats.org/officeDocument/2006/relationships/slideLayout" Target="../slideLayouts/slideLayout7.xml"/><Relationship Id="rId6" Type="http://schemas.microsoft.com/office/2017/06/relationships/model3d" Target="../media/model3d4.glb"/><Relationship Id="rId5" Type="http://schemas.openxmlformats.org/officeDocument/2006/relationships/image" Target="../media/image15.png"/><Relationship Id="rId4" Type="http://schemas.microsoft.com/office/2017/06/relationships/model3d" Target="../media/model3d3.glb"/></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9.png"/><Relationship Id="rId2" Type="http://schemas.microsoft.com/office/2017/06/relationships/model3d" Target="../media/model3d2.glb"/><Relationship Id="rId1" Type="http://schemas.openxmlformats.org/officeDocument/2006/relationships/slideLayout" Target="../slideLayouts/slideLayout7.xml"/><Relationship Id="rId6" Type="http://schemas.microsoft.com/office/2017/06/relationships/model3d" Target="../media/model3d4.glb"/><Relationship Id="rId5" Type="http://schemas.openxmlformats.org/officeDocument/2006/relationships/image" Target="../media/image18.png"/><Relationship Id="rId4" Type="http://schemas.microsoft.com/office/2017/06/relationships/model3d" Target="../media/model3d3.glb"/></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microsoft.com/office/2017/06/relationships/model3d" Target="../media/model3d4.glb"/><Relationship Id="rId1" Type="http://schemas.openxmlformats.org/officeDocument/2006/relationships/slideLayout" Target="../slideLayouts/slideLayout7.xml"/><Relationship Id="rId4" Type="http://schemas.openxmlformats.org/officeDocument/2006/relationships/image" Target="../media/image130.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B03DE-CC5F-47DE-B898-83D4E36ABDEF}"/>
              </a:ext>
            </a:extLst>
          </p:cNvPr>
          <p:cNvSpPr>
            <a:spLocks noGrp="1"/>
          </p:cNvSpPr>
          <p:nvPr>
            <p:ph type="ctrTitle"/>
          </p:nvPr>
        </p:nvSpPr>
        <p:spPr/>
        <p:txBody>
          <a:bodyPr/>
          <a:lstStyle/>
          <a:p>
            <a:r>
              <a:rPr lang="en-US" dirty="0">
                <a:solidFill>
                  <a:schemeClr val="tx1">
                    <a:lumMod val="65000"/>
                    <a:lumOff val="35000"/>
                  </a:schemeClr>
                </a:solidFill>
              </a:rPr>
              <a:t>Metrics obtained with diffusion MRI</a:t>
            </a:r>
          </a:p>
        </p:txBody>
      </p:sp>
      <p:sp>
        <p:nvSpPr>
          <p:cNvPr id="3" name="Subtitle 2">
            <a:extLst>
              <a:ext uri="{FF2B5EF4-FFF2-40B4-BE49-F238E27FC236}">
                <a16:creationId xmlns:a16="http://schemas.microsoft.com/office/drawing/2014/main" id="{629AE881-E89B-4C7B-8EC7-38E8BBFE965E}"/>
              </a:ext>
            </a:extLst>
          </p:cNvPr>
          <p:cNvSpPr>
            <a:spLocks noGrp="1"/>
          </p:cNvSpPr>
          <p:nvPr>
            <p:ph type="subTitle" idx="1"/>
          </p:nvPr>
        </p:nvSpPr>
        <p:spPr/>
        <p:txBody>
          <a:bodyPr/>
          <a:lstStyle/>
          <a:p>
            <a:r>
              <a:rPr lang="en-US" dirty="0">
                <a:solidFill>
                  <a:schemeClr val="tx1">
                    <a:lumMod val="65000"/>
                    <a:lumOff val="35000"/>
                  </a:schemeClr>
                </a:solidFill>
              </a:rPr>
              <a:t>A brief explanation</a:t>
            </a:r>
          </a:p>
        </p:txBody>
      </p:sp>
    </p:spTree>
    <p:extLst>
      <p:ext uri="{BB962C8B-B14F-4D97-AF65-F5344CB8AC3E}">
        <p14:creationId xmlns:p14="http://schemas.microsoft.com/office/powerpoint/2010/main" val="590830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461B68-8989-4D92-BF98-015CABD20FC4}"/>
              </a:ext>
            </a:extLst>
          </p:cNvPr>
          <p:cNvSpPr>
            <a:spLocks noGrp="1"/>
          </p:cNvSpPr>
          <p:nvPr>
            <p:ph type="sldNum" sz="quarter" idx="12"/>
          </p:nvPr>
        </p:nvSpPr>
        <p:spPr/>
        <p:txBody>
          <a:bodyPr/>
          <a:lstStyle/>
          <a:p>
            <a:fld id="{D5EA5BFB-2E93-4DAC-AFF6-B25943B8914F}" type="slidenum">
              <a:rPr lang="en-US" smtClean="0"/>
              <a:t>10</a:t>
            </a:fld>
            <a:endParaRPr lang="en-US"/>
          </a:p>
        </p:txBody>
      </p:sp>
      <p:sp>
        <p:nvSpPr>
          <p:cNvPr id="3" name="Title 1">
            <a:extLst>
              <a:ext uri="{FF2B5EF4-FFF2-40B4-BE49-F238E27FC236}">
                <a16:creationId xmlns:a16="http://schemas.microsoft.com/office/drawing/2014/main" id="{51D1A9D8-8CAD-4D2D-B521-2D0D1BC5CEAA}"/>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Diffusion tensor imaging (DTI)</a:t>
            </a:r>
            <a:endParaRPr lang="fr-BE" dirty="0">
              <a:solidFill>
                <a:schemeClr val="tx1">
                  <a:lumMod val="65000"/>
                  <a:lumOff val="35000"/>
                </a:schemeClr>
              </a:solidFill>
            </a:endParaRPr>
          </a:p>
        </p:txBody>
      </p:sp>
      <p:sp>
        <p:nvSpPr>
          <p:cNvPr id="4" name="TextBox 3">
            <a:extLst>
              <a:ext uri="{FF2B5EF4-FFF2-40B4-BE49-F238E27FC236}">
                <a16:creationId xmlns:a16="http://schemas.microsoft.com/office/drawing/2014/main" id="{C54F10B5-E257-4058-9276-01C504B9AAFD}"/>
              </a:ext>
            </a:extLst>
          </p:cNvPr>
          <p:cNvSpPr txBox="1"/>
          <p:nvPr/>
        </p:nvSpPr>
        <p:spPr>
          <a:xfrm>
            <a:off x="301605" y="1360127"/>
            <a:ext cx="11548150"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t>Mean diffusivity (MD): </a:t>
            </a:r>
          </a:p>
          <a:p>
            <a:pPr lvl="1"/>
            <a:r>
              <a:rPr lang="en-US" sz="2000" dirty="0"/>
              <a:t>	- represents the mean diffusion of the water molecules in the voxel 	</a:t>
            </a:r>
          </a:p>
          <a:p>
            <a:pPr lvl="1"/>
            <a:r>
              <a:rPr lang="en-US" sz="2000" dirty="0"/>
              <a:t>	- is often considered to be an indicator of white matter damage</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Axial diffusivity (AD): </a:t>
            </a:r>
          </a:p>
          <a:p>
            <a:pPr lvl="1"/>
            <a:r>
              <a:rPr lang="en-US" sz="2000" dirty="0"/>
              <a:t>	- may reflect axonal degeneration or deletion</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Radial diffusivity (RD):  </a:t>
            </a:r>
          </a:p>
          <a:p>
            <a:pPr lvl="1"/>
            <a:r>
              <a:rPr lang="en-US" sz="2000" dirty="0"/>
              <a:t>	- represents the water diffusivity perpendicular to the axonal fibers 	</a:t>
            </a:r>
          </a:p>
          <a:p>
            <a:pPr lvl="1"/>
            <a:r>
              <a:rPr lang="en-US" sz="2000" dirty="0"/>
              <a:t>	- may reflect myelin disruption</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Fractional anisotropy (FA): </a:t>
            </a:r>
          </a:p>
          <a:p>
            <a:r>
              <a:rPr lang="en-US" sz="2000" dirty="0"/>
              <a:t>	- is widely considered to be an indirect measure of axonal integrity</a:t>
            </a:r>
          </a:p>
          <a:p>
            <a:r>
              <a:rPr lang="en-US" sz="2000" dirty="0"/>
              <a:t>	- might be more accurate to consider FA as an indicator of the density of packing of fibers in a voxel</a:t>
            </a:r>
          </a:p>
          <a:p>
            <a:pPr marL="285750" indent="-285750">
              <a:buFont typeface="Arial" panose="020B0604020202020204" pitchFamily="34" charset="0"/>
              <a:buChar char="•"/>
            </a:pPr>
            <a:endParaRPr lang="en-US" sz="2000" dirty="0"/>
          </a:p>
        </p:txBody>
      </p:sp>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17BE96A6-8907-4718-B279-EF4F54B29324}"/>
                  </a:ext>
                </a:extLst>
              </p:cNvPr>
              <p:cNvGraphicFramePr>
                <a:graphicFrameLocks noChangeAspect="1"/>
              </p:cNvGraphicFramePr>
              <p:nvPr>
                <p:extLst>
                  <p:ext uri="{D42A27DB-BD31-4B8C-83A1-F6EECF244321}">
                    <p14:modId xmlns:p14="http://schemas.microsoft.com/office/powerpoint/2010/main" val="2952715113"/>
                  </p:ext>
                </p:extLst>
              </p:nvPr>
            </p:nvGraphicFramePr>
            <p:xfrm>
              <a:off x="8690368" y="1918785"/>
              <a:ext cx="2826164" cy="1703311"/>
            </p:xfrm>
            <a:graphic>
              <a:graphicData uri="http://schemas.microsoft.com/office/drawing/2017/model3d">
                <am3d:model3d r:embed="rId3">
                  <am3d:spPr>
                    <a:xfrm>
                      <a:off x="0" y="0"/>
                      <a:ext cx="2826164" cy="1703311"/>
                    </a:xfrm>
                    <a:prstGeom prst="rect">
                      <a:avLst/>
                    </a:prstGeom>
                  </am3d:spPr>
                  <am3d:camera>
                    <am3d:pos x="0" y="0" z="49889486"/>
                    <am3d:up dx="0" dy="36000000" dz="0"/>
                    <am3d:lookAt x="0" y="0" z="0"/>
                    <am3d:perspective fov="2700000"/>
                  </am3d:camera>
                  <am3d:trans>
                    <am3d:meterPerModelUnit n="12499995" d="1000000"/>
                    <am3d:preTrans dx="-32" dy="-8999996" dz="0"/>
                    <am3d:scale>
                      <am3d:sx n="1000000" d="1000000"/>
                      <am3d:sy n="1000000" d="1000000"/>
                      <am3d:sz n="1000000" d="1000000"/>
                    </am3d:scale>
                    <am3d:rot ax="1200000" ay="1800000" az="600000"/>
                    <am3d:postTrans dx="0" dy="0" dz="0"/>
                  </am3d:trans>
                  <am3d:raster rName="Office3DRenderer" rVer="16.0.8326">
                    <am3d:blip r:embed="rId4"/>
                  </am3d:raster>
                  <am3d:objViewport viewportSz="410126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17BE96A6-8907-4718-B279-EF4F54B29324}"/>
                  </a:ext>
                </a:extLst>
              </p:cNvPr>
              <p:cNvPicPr>
                <a:picLocks noGrp="1" noRot="1" noChangeAspect="1" noMove="1" noResize="1" noEditPoints="1" noAdjustHandles="1" noChangeArrowheads="1" noChangeShapeType="1" noCrop="1"/>
              </p:cNvPicPr>
              <p:nvPr/>
            </p:nvPicPr>
            <p:blipFill>
              <a:blip r:embed="rId4"/>
              <a:stretch>
                <a:fillRect/>
              </a:stretch>
            </p:blipFill>
            <p:spPr>
              <a:xfrm>
                <a:off x="8690368" y="1918785"/>
                <a:ext cx="2826164" cy="1703311"/>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1A2B4D4A-4F41-488F-88E8-F0869147C801}"/>
                  </a:ext>
                </a:extLst>
              </p:cNvPr>
              <p:cNvGraphicFramePr>
                <a:graphicFrameLocks noChangeAspect="1"/>
              </p:cNvGraphicFramePr>
              <p:nvPr>
                <p:extLst>
                  <p:ext uri="{D42A27DB-BD31-4B8C-83A1-F6EECF244321}">
                    <p14:modId xmlns:p14="http://schemas.microsoft.com/office/powerpoint/2010/main" val="1536076953"/>
                  </p:ext>
                </p:extLst>
              </p:nvPr>
            </p:nvGraphicFramePr>
            <p:xfrm>
              <a:off x="10134980" y="2119852"/>
              <a:ext cx="1270931" cy="1301175"/>
            </p:xfrm>
            <a:graphic>
              <a:graphicData uri="http://schemas.microsoft.com/office/drawing/2017/model3d">
                <am3d:model3d r:embed="rId5">
                  <am3d:spPr>
                    <a:xfrm>
                      <a:off x="0" y="0"/>
                      <a:ext cx="1270931" cy="1301175"/>
                    </a:xfrm>
                    <a:prstGeom prst="rect">
                      <a:avLst/>
                    </a:prstGeom>
                  </am3d:spPr>
                  <am3d:camera>
                    <am3d:pos x="0" y="0" z="50098162"/>
                    <am3d:up dx="0" dy="36000000" dz="0"/>
                    <am3d:lookAt x="0" y="0" z="0"/>
                    <am3d:perspective fov="2700000"/>
                  </am3d:camera>
                  <am3d:trans>
                    <am3d:meterPerModelUnit n="24691355" d="1000000"/>
                    <am3d:preTrans dx="-4222217" dy="-21999974" dz="-17555554"/>
                    <am3d:scale>
                      <am3d:sx n="1000000" d="1000000"/>
                      <am3d:sy n="1000000" d="1000000"/>
                      <am3d:sz n="1000000" d="1000000"/>
                    </am3d:scale>
                    <am3d:rot ax="1207441" ay="2268370" az="740852"/>
                    <am3d:postTrans dx="0" dy="0" dz="0"/>
                  </am3d:trans>
                  <am3d:raster rName="Office3DRenderer" rVer="16.0.8326">
                    <am3d:blip r:embed="rId6"/>
                  </am3d:raster>
                  <am3d:objViewport viewportSz="207888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1A2B4D4A-4F41-488F-88E8-F0869147C801}"/>
                  </a:ext>
                </a:extLst>
              </p:cNvPr>
              <p:cNvPicPr>
                <a:picLocks noGrp="1" noRot="1" noChangeAspect="1" noMove="1" noResize="1" noEditPoints="1" noAdjustHandles="1" noChangeArrowheads="1" noChangeShapeType="1" noCrop="1"/>
              </p:cNvPicPr>
              <p:nvPr/>
            </p:nvPicPr>
            <p:blipFill>
              <a:blip r:embed="rId6"/>
              <a:stretch>
                <a:fillRect/>
              </a:stretch>
            </p:blipFill>
            <p:spPr>
              <a:xfrm>
                <a:off x="10134980" y="2119852"/>
                <a:ext cx="1270931" cy="1301175"/>
              </a:xfrm>
              <a:prstGeom prst="rect">
                <a:avLst/>
              </a:prstGeom>
            </p:spPr>
          </p:pic>
        </mc:Fallback>
      </mc:AlternateContent>
    </p:spTree>
    <p:extLst>
      <p:ext uri="{BB962C8B-B14F-4D97-AF65-F5344CB8AC3E}">
        <p14:creationId xmlns:p14="http://schemas.microsoft.com/office/powerpoint/2010/main" val="1324768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48EB84-7A5A-46B8-BBB8-491292A27F04}"/>
              </a:ext>
            </a:extLst>
          </p:cNvPr>
          <p:cNvSpPr txBox="1"/>
          <p:nvPr/>
        </p:nvSpPr>
        <p:spPr>
          <a:xfrm>
            <a:off x="430050" y="1081584"/>
            <a:ext cx="7379136" cy="400110"/>
          </a:xfrm>
          <a:prstGeom prst="rect">
            <a:avLst/>
          </a:prstGeom>
          <a:noFill/>
        </p:spPr>
        <p:txBody>
          <a:bodyPr wrap="none" rtlCol="0">
            <a:spAutoFit/>
          </a:bodyPr>
          <a:lstStyle/>
          <a:p>
            <a:pPr marL="342900" indent="-342900">
              <a:buFont typeface="Arial" panose="020B0604020202020204" pitchFamily="34" charset="0"/>
              <a:buChar char="•"/>
            </a:pPr>
            <a:r>
              <a:rPr lang="en-US" sz="2000" dirty="0"/>
              <a:t>Metrics obtained with DTI are heavily impacted by crossing fibers:</a:t>
            </a:r>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3998DD9D-446F-4BAC-961A-E4B406EDC7A7}"/>
                  </a:ext>
                </a:extLst>
              </p:cNvPr>
              <p:cNvGraphicFramePr>
                <a:graphicFrameLocks noChangeAspect="1"/>
              </p:cNvGraphicFramePr>
              <p:nvPr>
                <p:extLst>
                  <p:ext uri="{D42A27DB-BD31-4B8C-83A1-F6EECF244321}">
                    <p14:modId xmlns:p14="http://schemas.microsoft.com/office/powerpoint/2010/main" val="1001409972"/>
                  </p:ext>
                </p:extLst>
              </p:nvPr>
            </p:nvGraphicFramePr>
            <p:xfrm>
              <a:off x="1423534" y="2115437"/>
              <a:ext cx="2570735" cy="2500277"/>
            </p:xfrm>
            <a:graphic>
              <a:graphicData uri="http://schemas.microsoft.com/office/drawing/2017/model3d">
                <am3d:model3d r:embed="rId2">
                  <am3d:spPr>
                    <a:xfrm>
                      <a:off x="0" y="0"/>
                      <a:ext cx="2570735" cy="2500277"/>
                    </a:xfrm>
                    <a:prstGeom prst="rect">
                      <a:avLst/>
                    </a:prstGeom>
                  </am3d:spPr>
                  <am3d:camera>
                    <am3d:pos x="0" y="0" z="79698592"/>
                    <am3d:up dx="0" dy="36000000" dz="0"/>
                    <am3d:lookAt x="0" y="0" z="0"/>
                    <am3d:perspective fov="2700000"/>
                  </am3d:camera>
                  <am3d:trans>
                    <am3d:meterPerModelUnit n="23748402" d="1000000"/>
                    <am3d:preTrans dx="-687414" dy="-17098834" dz="194075"/>
                    <am3d:scale>
                      <am3d:sx n="1000000" d="1000000"/>
                      <am3d:sy n="1000000" d="1000000"/>
                      <am3d:sz n="1000000" d="1000000"/>
                    </am3d:scale>
                    <am3d:rot ax="5400000"/>
                    <am3d:postTrans dx="0" dy="0" dz="0"/>
                  </am3d:trans>
                  <am3d:raster rName="Office3DRenderer" rVer="16.0.8326">
                    <am3d:blip r:embed="rId3"/>
                  </am3d:raster>
                  <am3d:objViewport viewportSz="36905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3998DD9D-446F-4BAC-961A-E4B406EDC7A7}"/>
                  </a:ext>
                </a:extLst>
              </p:cNvPr>
              <p:cNvPicPr>
                <a:picLocks noGrp="1" noRot="1" noChangeAspect="1" noMove="1" noResize="1" noEditPoints="1" noAdjustHandles="1" noChangeArrowheads="1" noChangeShapeType="1" noCrop="1"/>
              </p:cNvPicPr>
              <p:nvPr/>
            </p:nvPicPr>
            <p:blipFill>
              <a:blip r:embed="rId3"/>
              <a:stretch>
                <a:fillRect/>
              </a:stretch>
            </p:blipFill>
            <p:spPr>
              <a:xfrm>
                <a:off x="1423534" y="2115437"/>
                <a:ext cx="2570735" cy="2500277"/>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5FECC637-3EE0-4968-84B5-5077143F9538}"/>
                  </a:ext>
                </a:extLst>
              </p:cNvPr>
              <p:cNvGraphicFramePr>
                <a:graphicFrameLocks noChangeAspect="1"/>
              </p:cNvGraphicFramePr>
              <p:nvPr>
                <p:extLst>
                  <p:ext uri="{D42A27DB-BD31-4B8C-83A1-F6EECF244321}">
                    <p14:modId xmlns:p14="http://schemas.microsoft.com/office/powerpoint/2010/main" val="1221834819"/>
                  </p:ext>
                </p:extLst>
              </p:nvPr>
            </p:nvGraphicFramePr>
            <p:xfrm>
              <a:off x="9069048" y="2399083"/>
              <a:ext cx="1894621" cy="1894622"/>
            </p:xfrm>
            <a:graphic>
              <a:graphicData uri="http://schemas.microsoft.com/office/drawing/2017/model3d">
                <am3d:model3d r:embed="rId4">
                  <am3d:spPr>
                    <a:xfrm>
                      <a:off x="0" y="0"/>
                      <a:ext cx="1894621" cy="1894622"/>
                    </a:xfrm>
                    <a:prstGeom prst="rect">
                      <a:avLst/>
                    </a:prstGeom>
                  </am3d:spPr>
                  <am3d:camera>
                    <am3d:pos x="0" y="0" z="81469159"/>
                    <am3d:up dx="0" dy="36000000" dz="0"/>
                    <am3d:lookAt x="0" y="0" z="0"/>
                    <am3d:perspective fov="2700000"/>
                  </am3d:camera>
                  <am3d:trans>
                    <am3d:meterPerModelUnit n="24999991" d="1000000"/>
                    <am3d:preTrans dx="-107" dy="-18000000" dz="-20"/>
                    <am3d:scale>
                      <am3d:sx n="1000000" d="1000000"/>
                      <am3d:sy n="1000000" d="1000000"/>
                      <am3d:sz n="1000000" d="1000000"/>
                    </am3d:scale>
                    <am3d:rot/>
                    <am3d:postTrans dx="0" dy="0" dz="0"/>
                  </am3d:trans>
                  <am3d:raster rName="Office3DRenderer" rVer="16.0.8326">
                    <am3d:blip r:embed="rId5"/>
                  </am3d:raster>
                  <am3d:objViewport viewportSz="33794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5FECC637-3EE0-4968-84B5-5077143F9538}"/>
                  </a:ext>
                </a:extLst>
              </p:cNvPr>
              <p:cNvPicPr>
                <a:picLocks noGrp="1" noRot="1" noChangeAspect="1" noMove="1" noResize="1" noEditPoints="1" noAdjustHandles="1" noChangeArrowheads="1" noChangeShapeType="1" noCrop="1"/>
              </p:cNvPicPr>
              <p:nvPr/>
            </p:nvPicPr>
            <p:blipFill>
              <a:blip r:embed="rId5"/>
              <a:stretch>
                <a:fillRect/>
              </a:stretch>
            </p:blipFill>
            <p:spPr>
              <a:xfrm>
                <a:off x="9069048" y="2399083"/>
                <a:ext cx="1894621" cy="189462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3D Model 4">
                <a:extLst>
                  <a:ext uri="{FF2B5EF4-FFF2-40B4-BE49-F238E27FC236}">
                    <a16:creationId xmlns:a16="http://schemas.microsoft.com/office/drawing/2014/main" id="{85079B1D-0379-4770-9878-3A46ED02770A}"/>
                  </a:ext>
                </a:extLst>
              </p:cNvPr>
              <p:cNvGraphicFramePr>
                <a:graphicFrameLocks noChangeAspect="1"/>
              </p:cNvGraphicFramePr>
              <p:nvPr>
                <p:extLst>
                  <p:ext uri="{D42A27DB-BD31-4B8C-83A1-F6EECF244321}">
                    <p14:modId xmlns:p14="http://schemas.microsoft.com/office/powerpoint/2010/main" val="747465000"/>
                  </p:ext>
                </p:extLst>
              </p:nvPr>
            </p:nvGraphicFramePr>
            <p:xfrm>
              <a:off x="9925160" y="2485137"/>
              <a:ext cx="957127" cy="935479"/>
            </p:xfrm>
            <a:graphic>
              <a:graphicData uri="http://schemas.microsoft.com/office/drawing/2017/model3d">
                <am3d:model3d r:embed="rId6">
                  <am3d:spPr>
                    <a:xfrm>
                      <a:off x="0" y="0"/>
                      <a:ext cx="957127" cy="935479"/>
                    </a:xfrm>
                    <a:prstGeom prst="rect">
                      <a:avLst/>
                    </a:prstGeom>
                  </am3d:spPr>
                  <am3d:camera>
                    <am3d:pos x="0" y="0" z="81468875"/>
                    <am3d:up dx="0" dy="36000000" dz="0"/>
                    <am3d:lookAt x="0" y="0" z="0"/>
                    <am3d:perspective fov="2700000"/>
                  </am3d:camera>
                  <am3d:trans>
                    <am3d:meterPerModelUnit n="48780273" d="1000000"/>
                    <am3d:preTrans dx="-17121845" dy="-52243710" dz="-17121841"/>
                    <am3d:scale>
                      <am3d:sx n="1000000" d="1000000"/>
                      <am3d:sy n="1000000" d="1000000"/>
                      <am3d:sz n="1000000" d="1000000"/>
                    </am3d:scale>
                    <am3d:rot ax="-5803599" ay="14222" az="120237"/>
                    <am3d:postTrans dx="0" dy="0" dz="0"/>
                  </am3d:trans>
                  <am3d:raster rName="Office3DRenderer" rVer="16.0.8326">
                    <am3d:blip r:embed="rId7"/>
                  </am3d:raster>
                  <am3d:objViewport viewportSz="131051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a:extLst>
                  <a:ext uri="{FF2B5EF4-FFF2-40B4-BE49-F238E27FC236}">
                    <a16:creationId xmlns:a16="http://schemas.microsoft.com/office/drawing/2014/main" id="{85079B1D-0379-4770-9878-3A46ED02770A}"/>
                  </a:ext>
                </a:extLst>
              </p:cNvPr>
              <p:cNvPicPr>
                <a:picLocks noGrp="1" noRot="1" noChangeAspect="1" noMove="1" noResize="1" noEditPoints="1" noAdjustHandles="1" noChangeArrowheads="1" noChangeShapeType="1" noCrop="1"/>
              </p:cNvPicPr>
              <p:nvPr/>
            </p:nvPicPr>
            <p:blipFill>
              <a:blip r:embed="rId7"/>
              <a:stretch>
                <a:fillRect/>
              </a:stretch>
            </p:blipFill>
            <p:spPr>
              <a:xfrm>
                <a:off x="9925160" y="2485137"/>
                <a:ext cx="957127" cy="935479"/>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D4C13261-B582-4826-A5D2-59D8870F4F34}"/>
                  </a:ext>
                </a:extLst>
              </p:cNvPr>
              <p:cNvGraphicFramePr>
                <a:graphicFrameLocks noChangeAspect="1"/>
              </p:cNvGraphicFramePr>
              <p:nvPr>
                <p:extLst>
                  <p:ext uri="{D42A27DB-BD31-4B8C-83A1-F6EECF244321}">
                    <p14:modId xmlns:p14="http://schemas.microsoft.com/office/powerpoint/2010/main" val="171715865"/>
                  </p:ext>
                </p:extLst>
              </p:nvPr>
            </p:nvGraphicFramePr>
            <p:xfrm>
              <a:off x="5045147" y="2031186"/>
              <a:ext cx="2764039" cy="2778860"/>
            </p:xfrm>
            <a:graphic>
              <a:graphicData uri="http://schemas.microsoft.com/office/drawing/2017/model3d">
                <am3d:model3d r:embed="rId8">
                  <am3d:spPr>
                    <a:xfrm>
                      <a:off x="0" y="0"/>
                      <a:ext cx="2764039" cy="2778860"/>
                    </a:xfrm>
                    <a:prstGeom prst="rect">
                      <a:avLst/>
                    </a:prstGeom>
                  </am3d:spPr>
                  <am3d:camera>
                    <am3d:pos x="0" y="0" z="67550695"/>
                    <am3d:up dx="0" dy="36000000" dz="0"/>
                    <am3d:lookAt x="0" y="0" z="0"/>
                    <am3d:perspective fov="2700000"/>
                  </am3d:camera>
                  <am3d:trans>
                    <am3d:meterPerModelUnit n="12499995" d="1000000"/>
                    <am3d:preTrans dx="0" dy="-9000000" dz="0"/>
                    <am3d:scale>
                      <am3d:sx n="1000000" d="1000000"/>
                      <am3d:sy n="1000000" d="1000000"/>
                      <am3d:sz n="1000000" d="1000000"/>
                    </am3d:scale>
                    <am3d:rot ax="5400000"/>
                    <am3d:postTrans dx="0" dy="0" dz="0"/>
                  </am3d:trans>
                  <am3d:raster rName="Office3DRenderer" rVer="16.0.8326">
                    <am3d:blip r:embed="rId9"/>
                  </am3d:raster>
                  <am3d:objViewport viewportSz="421645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D4C13261-B582-4826-A5D2-59D8870F4F34}"/>
                  </a:ext>
                </a:extLst>
              </p:cNvPr>
              <p:cNvPicPr>
                <a:picLocks noGrp="1" noRot="1" noChangeAspect="1" noMove="1" noResize="1" noEditPoints="1" noAdjustHandles="1" noChangeArrowheads="1" noChangeShapeType="1" noCrop="1"/>
              </p:cNvPicPr>
              <p:nvPr/>
            </p:nvPicPr>
            <p:blipFill>
              <a:blip r:embed="rId9"/>
              <a:stretch>
                <a:fillRect/>
              </a:stretch>
            </p:blipFill>
            <p:spPr>
              <a:xfrm>
                <a:off x="5045147" y="2031186"/>
                <a:ext cx="2764039" cy="2778860"/>
              </a:xfrm>
              <a:prstGeom prst="rect">
                <a:avLst/>
              </a:prstGeom>
            </p:spPr>
          </p:pic>
        </mc:Fallback>
      </mc:AlternateContent>
      <p:sp>
        <p:nvSpPr>
          <p:cNvPr id="8" name="Title 1">
            <a:extLst>
              <a:ext uri="{FF2B5EF4-FFF2-40B4-BE49-F238E27FC236}">
                <a16:creationId xmlns:a16="http://schemas.microsoft.com/office/drawing/2014/main" id="{82DE36D6-5AEA-4EBC-BE07-971C5D792B67}"/>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Single compartment models and crossing fibers</a:t>
            </a:r>
            <a:endParaRPr lang="fr-BE" dirty="0">
              <a:solidFill>
                <a:schemeClr val="tx1">
                  <a:lumMod val="65000"/>
                  <a:lumOff val="35000"/>
                </a:schemeClr>
              </a:solidFill>
            </a:endParaRPr>
          </a:p>
        </p:txBody>
      </p:sp>
      <p:sp>
        <p:nvSpPr>
          <p:cNvPr id="9" name="TextBox 8">
            <a:extLst>
              <a:ext uri="{FF2B5EF4-FFF2-40B4-BE49-F238E27FC236}">
                <a16:creationId xmlns:a16="http://schemas.microsoft.com/office/drawing/2014/main" id="{BBB896F3-2743-4708-A16D-3CB31C1830E0}"/>
              </a:ext>
            </a:extLst>
          </p:cNvPr>
          <p:cNvSpPr txBox="1"/>
          <p:nvPr/>
        </p:nvSpPr>
        <p:spPr>
          <a:xfrm>
            <a:off x="2427815" y="5616802"/>
            <a:ext cx="7193572" cy="400110"/>
          </a:xfrm>
          <a:prstGeom prst="rect">
            <a:avLst/>
          </a:prstGeom>
          <a:noFill/>
        </p:spPr>
        <p:txBody>
          <a:bodyPr wrap="none" rtlCol="0">
            <a:spAutoFit/>
          </a:bodyPr>
          <a:lstStyle/>
          <a:p>
            <a:r>
              <a:rPr lang="en-US" sz="2000" dirty="0"/>
              <a:t>→ A voxel with visually high anisotropy can present an FA close to 0</a:t>
            </a:r>
          </a:p>
        </p:txBody>
      </p:sp>
      <p:sp>
        <p:nvSpPr>
          <p:cNvPr id="6" name="Slide Number Placeholder 5">
            <a:extLst>
              <a:ext uri="{FF2B5EF4-FFF2-40B4-BE49-F238E27FC236}">
                <a16:creationId xmlns:a16="http://schemas.microsoft.com/office/drawing/2014/main" id="{C9FDF927-5B24-4547-B313-773483C883C0}"/>
              </a:ext>
            </a:extLst>
          </p:cNvPr>
          <p:cNvSpPr>
            <a:spLocks noGrp="1"/>
          </p:cNvSpPr>
          <p:nvPr>
            <p:ph type="sldNum" sz="quarter" idx="12"/>
          </p:nvPr>
        </p:nvSpPr>
        <p:spPr/>
        <p:txBody>
          <a:bodyPr/>
          <a:lstStyle/>
          <a:p>
            <a:fld id="{D5EA5BFB-2E93-4DAC-AFF6-B25943B8914F}" type="slidenum">
              <a:rPr lang="en-US" smtClean="0"/>
              <a:t>11</a:t>
            </a:fld>
            <a:endParaRPr lang="en-US"/>
          </a:p>
        </p:txBody>
      </p:sp>
    </p:spTree>
    <p:extLst>
      <p:ext uri="{BB962C8B-B14F-4D97-AF65-F5344CB8AC3E}">
        <p14:creationId xmlns:p14="http://schemas.microsoft.com/office/powerpoint/2010/main" val="2651683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D16482-302F-4816-8B34-F69BA29BBB9B}"/>
              </a:ext>
            </a:extLst>
          </p:cNvPr>
          <p:cNvSpPr txBox="1"/>
          <p:nvPr/>
        </p:nvSpPr>
        <p:spPr>
          <a:xfrm>
            <a:off x="1727945" y="2921168"/>
            <a:ext cx="8736109" cy="1015663"/>
          </a:xfrm>
          <a:prstGeom prst="rect">
            <a:avLst/>
          </a:prstGeom>
          <a:noFill/>
        </p:spPr>
        <p:txBody>
          <a:bodyPr wrap="none" rtlCol="0">
            <a:spAutoFit/>
          </a:bodyPr>
          <a:lstStyle/>
          <a:p>
            <a:r>
              <a:rPr lang="en-US" sz="6000" dirty="0">
                <a:solidFill>
                  <a:schemeClr val="tx1">
                    <a:lumMod val="65000"/>
                    <a:lumOff val="35000"/>
                  </a:schemeClr>
                </a:solidFill>
                <a:latin typeface="+mj-lt"/>
              </a:rPr>
              <a:t>Multi-compartment models</a:t>
            </a:r>
          </a:p>
        </p:txBody>
      </p:sp>
      <p:sp>
        <p:nvSpPr>
          <p:cNvPr id="3" name="Slide Number Placeholder 2">
            <a:extLst>
              <a:ext uri="{FF2B5EF4-FFF2-40B4-BE49-F238E27FC236}">
                <a16:creationId xmlns:a16="http://schemas.microsoft.com/office/drawing/2014/main" id="{68AC446B-E47E-40AC-BF6B-048C1B7C4114}"/>
              </a:ext>
            </a:extLst>
          </p:cNvPr>
          <p:cNvSpPr>
            <a:spLocks noGrp="1"/>
          </p:cNvSpPr>
          <p:nvPr>
            <p:ph type="sldNum" sz="quarter" idx="12"/>
          </p:nvPr>
        </p:nvSpPr>
        <p:spPr/>
        <p:txBody>
          <a:bodyPr/>
          <a:lstStyle/>
          <a:p>
            <a:fld id="{D5EA5BFB-2E93-4DAC-AFF6-B25943B8914F}" type="slidenum">
              <a:rPr lang="en-US" smtClean="0"/>
              <a:t>12</a:t>
            </a:fld>
            <a:endParaRPr lang="en-US"/>
          </a:p>
        </p:txBody>
      </p:sp>
    </p:spTree>
    <p:extLst>
      <p:ext uri="{BB962C8B-B14F-4D97-AF65-F5344CB8AC3E}">
        <p14:creationId xmlns:p14="http://schemas.microsoft.com/office/powerpoint/2010/main" val="791330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848192AE-49BE-4A46-ABE2-D8A986201797}"/>
              </a:ext>
            </a:extLst>
          </p:cNvPr>
          <p:cNvSpPr/>
          <p:nvPr/>
        </p:nvSpPr>
        <p:spPr>
          <a:xfrm>
            <a:off x="8501022" y="2837959"/>
            <a:ext cx="2184400" cy="365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162D73-1EFD-4CB6-8032-04128E6C612F}"/>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NODDI</a:t>
            </a:r>
            <a:endParaRPr lang="fr-BE" dirty="0">
              <a:solidFill>
                <a:schemeClr val="tx1">
                  <a:lumMod val="65000"/>
                  <a:lumOff val="35000"/>
                </a:schemeClr>
              </a:solidFill>
            </a:endParaRPr>
          </a:p>
        </p:txBody>
      </p:sp>
      <p:pic>
        <p:nvPicPr>
          <p:cNvPr id="6" name="Picture 5">
            <a:extLst>
              <a:ext uri="{FF2B5EF4-FFF2-40B4-BE49-F238E27FC236}">
                <a16:creationId xmlns:a16="http://schemas.microsoft.com/office/drawing/2014/main" id="{CC026EDF-0273-468F-A2D6-D98B01F8BC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38341" y="4006778"/>
            <a:ext cx="2309762" cy="2275158"/>
          </a:xfrm>
          <a:prstGeom prst="rect">
            <a:avLst/>
          </a:prstGeom>
        </p:spPr>
      </p:pic>
      <p:sp>
        <p:nvSpPr>
          <p:cNvPr id="3" name="Slide Number Placeholder 2">
            <a:extLst>
              <a:ext uri="{FF2B5EF4-FFF2-40B4-BE49-F238E27FC236}">
                <a16:creationId xmlns:a16="http://schemas.microsoft.com/office/drawing/2014/main" id="{6069C762-E481-4B0E-918B-7FE98528BF30}"/>
              </a:ext>
            </a:extLst>
          </p:cNvPr>
          <p:cNvSpPr>
            <a:spLocks noGrp="1"/>
          </p:cNvSpPr>
          <p:nvPr>
            <p:ph type="sldNum" sz="quarter" idx="12"/>
          </p:nvPr>
        </p:nvSpPr>
        <p:spPr/>
        <p:txBody>
          <a:bodyPr/>
          <a:lstStyle/>
          <a:p>
            <a:fld id="{F113B523-BE7B-4654-BC22-B28ABBE7F3BE}" type="slidenum">
              <a:rPr lang="fr-BE" smtClean="0"/>
              <a:t>13</a:t>
            </a:fld>
            <a:endParaRPr lang="fr-BE"/>
          </a:p>
        </p:txBody>
      </p:sp>
      <mc:AlternateContent xmlns:mc="http://schemas.openxmlformats.org/markup-compatibility/2006">
        <mc:Choice xmlns:am3d="http://schemas.microsoft.com/office/drawing/2017/model3d" Requires="am3d">
          <p:graphicFrame>
            <p:nvGraphicFramePr>
              <p:cNvPr id="5" name="3D Model 4">
                <a:extLst>
                  <a:ext uri="{FF2B5EF4-FFF2-40B4-BE49-F238E27FC236}">
                    <a16:creationId xmlns:a16="http://schemas.microsoft.com/office/drawing/2014/main" id="{6D818C0D-F5E9-4434-9079-C1AEE90E5F61}"/>
                  </a:ext>
                </a:extLst>
              </p:cNvPr>
              <p:cNvGraphicFramePr>
                <a:graphicFrameLocks noChangeAspect="1"/>
              </p:cNvGraphicFramePr>
              <p:nvPr>
                <p:extLst>
                  <p:ext uri="{D42A27DB-BD31-4B8C-83A1-F6EECF244321}">
                    <p14:modId xmlns:p14="http://schemas.microsoft.com/office/powerpoint/2010/main" val="1835721476"/>
                  </p:ext>
                </p:extLst>
              </p:nvPr>
            </p:nvGraphicFramePr>
            <p:xfrm>
              <a:off x="5434141" y="3542546"/>
              <a:ext cx="1323716" cy="2739390"/>
            </p:xfrm>
            <a:graphic>
              <a:graphicData uri="http://schemas.microsoft.com/office/drawing/2017/model3d">
                <am3d:model3d r:embed="rId3">
                  <am3d:spPr>
                    <a:xfrm>
                      <a:off x="0" y="0"/>
                      <a:ext cx="1323716" cy="2739390"/>
                    </a:xfrm>
                    <a:prstGeom prst="rect">
                      <a:avLst/>
                    </a:prstGeom>
                  </am3d:spPr>
                  <am3d:camera>
                    <am3d:pos x="0" y="0" z="49889486"/>
                    <am3d:up dx="0" dy="36000000" dz="0"/>
                    <am3d:lookAt x="0" y="0" z="0"/>
                    <am3d:perspective fov="2700000"/>
                  </am3d:camera>
                  <am3d:trans>
                    <am3d:meterPerModelUnit n="12499995" d="1000000"/>
                    <am3d:preTrans dx="-32" dy="-8999996" dz="0"/>
                    <am3d:scale>
                      <am3d:sx n="1000000" d="1000000"/>
                      <am3d:sy n="1000000" d="1000000"/>
                      <am3d:sz n="1000000" d="1000000"/>
                    </am3d:scale>
                    <am3d:rot ax="2154650" ay="13118" az="9500"/>
                    <am3d:postTrans dx="0" dy="0" dz="0"/>
                  </am3d:trans>
                  <am3d:raster rName="Office3DRenderer" rVer="16.0.8326">
                    <am3d:blip r:embed="rId4"/>
                  </am3d:raster>
                  <am3d:objViewport viewportSz="363336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a:extLst>
                  <a:ext uri="{FF2B5EF4-FFF2-40B4-BE49-F238E27FC236}">
                    <a16:creationId xmlns:a16="http://schemas.microsoft.com/office/drawing/2014/main" id="{6D818C0D-F5E9-4434-9079-C1AEE90E5F61}"/>
                  </a:ext>
                </a:extLst>
              </p:cNvPr>
              <p:cNvPicPr>
                <a:picLocks noGrp="1" noRot="1" noChangeAspect="1" noMove="1" noResize="1" noEditPoints="1" noAdjustHandles="1" noChangeArrowheads="1" noChangeShapeType="1" noCrop="1"/>
              </p:cNvPicPr>
              <p:nvPr/>
            </p:nvPicPr>
            <p:blipFill>
              <a:blip r:embed="rId4"/>
              <a:stretch>
                <a:fillRect/>
              </a:stretch>
            </p:blipFill>
            <p:spPr>
              <a:xfrm>
                <a:off x="5434141" y="3542546"/>
                <a:ext cx="1323716" cy="273939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76A8ED7F-FB29-4848-86C9-A6F6E686C9F9}"/>
                  </a:ext>
                </a:extLst>
              </p:cNvPr>
              <p:cNvGraphicFramePr>
                <a:graphicFrameLocks noChangeAspect="1"/>
              </p:cNvGraphicFramePr>
              <p:nvPr>
                <p:extLst>
                  <p:ext uri="{D42A27DB-BD31-4B8C-83A1-F6EECF244321}">
                    <p14:modId xmlns:p14="http://schemas.microsoft.com/office/powerpoint/2010/main" val="1187879641"/>
                  </p:ext>
                </p:extLst>
              </p:nvPr>
            </p:nvGraphicFramePr>
            <p:xfrm>
              <a:off x="2026899" y="4371337"/>
              <a:ext cx="1323717" cy="1323718"/>
            </p:xfrm>
            <a:graphic>
              <a:graphicData uri="http://schemas.microsoft.com/office/drawing/2017/model3d">
                <am3d:model3d r:embed="rId5">
                  <am3d:spPr>
                    <a:xfrm>
                      <a:off x="0" y="0"/>
                      <a:ext cx="1323717" cy="1323718"/>
                    </a:xfrm>
                    <a:prstGeom prst="rect">
                      <a:avLst/>
                    </a:prstGeom>
                  </am3d:spPr>
                  <am3d:camera>
                    <am3d:pos x="0" y="0" z="81469159"/>
                    <am3d:up dx="0" dy="36000000" dz="0"/>
                    <am3d:lookAt x="0" y="0" z="0"/>
                    <am3d:perspective fov="2700000"/>
                  </am3d:camera>
                  <am3d:trans>
                    <am3d:meterPerModelUnit n="24999991" d="1000000"/>
                    <am3d:preTrans dx="-107" dy="-18000000" dz="-20"/>
                    <am3d:scale>
                      <am3d:sx n="1000000" d="1000000"/>
                      <am3d:sy n="1000000" d="1000000"/>
                      <am3d:sz n="1000000" d="1000000"/>
                    </am3d:scale>
                    <am3d:rot/>
                    <am3d:postTrans dx="0" dy="0" dz="0"/>
                  </am3d:trans>
                  <am3d:raster rName="Office3DRenderer" rVer="16.0.8326">
                    <am3d:blip r:embed="rId6"/>
                  </am3d:raster>
                  <am3d:objViewport viewportSz="236111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76A8ED7F-FB29-4848-86C9-A6F6E686C9F9}"/>
                  </a:ext>
                </a:extLst>
              </p:cNvPr>
              <p:cNvPicPr>
                <a:picLocks noGrp="1" noRot="1" noChangeAspect="1" noMove="1" noResize="1" noEditPoints="1" noAdjustHandles="1" noChangeArrowheads="1" noChangeShapeType="1" noCrop="1"/>
              </p:cNvPicPr>
              <p:nvPr/>
            </p:nvPicPr>
            <p:blipFill>
              <a:blip r:embed="rId6"/>
              <a:stretch>
                <a:fillRect/>
              </a:stretch>
            </p:blipFill>
            <p:spPr>
              <a:xfrm>
                <a:off x="2026899" y="4371337"/>
                <a:ext cx="1323717" cy="1323718"/>
              </a:xfrm>
              <a:prstGeom prst="rect">
                <a:avLst/>
              </a:prstGeom>
            </p:spPr>
          </p:pic>
        </mc:Fallback>
      </mc:AlternateContent>
      <p:pic>
        <p:nvPicPr>
          <p:cNvPr id="16" name="Graphic 15" descr="Cube">
            <a:extLst>
              <a:ext uri="{FF2B5EF4-FFF2-40B4-BE49-F238E27FC236}">
                <a16:creationId xmlns:a16="http://schemas.microsoft.com/office/drawing/2014/main" id="{79630603-7A68-4891-8DBC-556E94CD555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416736" y="698671"/>
            <a:ext cx="1361441" cy="1361441"/>
          </a:xfrm>
          <a:prstGeom prst="rect">
            <a:avLst/>
          </a:prstGeom>
        </p:spPr>
      </p:pic>
      <p:cxnSp>
        <p:nvCxnSpPr>
          <p:cNvPr id="20" name="Connector: Elbow 19">
            <a:extLst>
              <a:ext uri="{FF2B5EF4-FFF2-40B4-BE49-F238E27FC236}">
                <a16:creationId xmlns:a16="http://schemas.microsoft.com/office/drawing/2014/main" id="{CD3385AD-6A56-4DC1-BB1A-55954BEA3D06}"/>
              </a:ext>
            </a:extLst>
          </p:cNvPr>
          <p:cNvCxnSpPr>
            <a:cxnSpLocks/>
            <a:stCxn id="16" idx="2"/>
            <a:endCxn id="22" idx="0"/>
          </p:cNvCxnSpPr>
          <p:nvPr/>
        </p:nvCxnSpPr>
        <p:spPr>
          <a:xfrm rot="16200000" flipH="1">
            <a:off x="7456416" y="701152"/>
            <a:ext cx="777847" cy="3495765"/>
          </a:xfrm>
          <a:prstGeom prst="bentConnector3">
            <a:avLst>
              <a:gd name="adj1" fmla="val 50000"/>
            </a:avLst>
          </a:prstGeom>
          <a:ln w="571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4209722B-8CC4-4CE9-9BEE-525870E90E76}"/>
              </a:ext>
            </a:extLst>
          </p:cNvPr>
          <p:cNvCxnSpPr>
            <a:cxnSpLocks/>
            <a:stCxn id="16" idx="2"/>
            <a:endCxn id="14" idx="0"/>
          </p:cNvCxnSpPr>
          <p:nvPr/>
        </p:nvCxnSpPr>
        <p:spPr>
          <a:xfrm rot="5400000">
            <a:off x="5718636" y="2437475"/>
            <a:ext cx="756185" cy="1458"/>
          </a:xfrm>
          <a:prstGeom prst="bentConnector3">
            <a:avLst>
              <a:gd name="adj1" fmla="val 50000"/>
            </a:avLst>
          </a:prstGeom>
          <a:ln w="571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ED7755E-71B5-46DD-B346-A317E721E292}"/>
              </a:ext>
            </a:extLst>
          </p:cNvPr>
          <p:cNvSpPr/>
          <p:nvPr/>
        </p:nvSpPr>
        <p:spPr>
          <a:xfrm>
            <a:off x="1596557" y="2837958"/>
            <a:ext cx="2184400" cy="365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Connector: Elbow 31">
            <a:extLst>
              <a:ext uri="{FF2B5EF4-FFF2-40B4-BE49-F238E27FC236}">
                <a16:creationId xmlns:a16="http://schemas.microsoft.com/office/drawing/2014/main" id="{110A2F16-2A70-4202-BC08-9A5B22E15C08}"/>
              </a:ext>
            </a:extLst>
          </p:cNvPr>
          <p:cNvCxnSpPr>
            <a:cxnSpLocks/>
            <a:stCxn id="16" idx="2"/>
            <a:endCxn id="31" idx="0"/>
          </p:cNvCxnSpPr>
          <p:nvPr/>
        </p:nvCxnSpPr>
        <p:spPr>
          <a:xfrm rot="5400000">
            <a:off x="4004184" y="744685"/>
            <a:ext cx="777846" cy="3408700"/>
          </a:xfrm>
          <a:prstGeom prst="bentConnector3">
            <a:avLst>
              <a:gd name="adj1" fmla="val 50000"/>
            </a:avLst>
          </a:prstGeom>
          <a:ln w="571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4" name="Table 14">
            <a:extLst>
              <a:ext uri="{FF2B5EF4-FFF2-40B4-BE49-F238E27FC236}">
                <a16:creationId xmlns:a16="http://schemas.microsoft.com/office/drawing/2014/main" id="{F209CB1E-14A0-4CA3-9AEC-1C78EF5BF3A1}"/>
              </a:ext>
            </a:extLst>
          </p:cNvPr>
          <p:cNvGraphicFramePr>
            <a:graphicFrameLocks noGrp="1"/>
          </p:cNvGraphicFramePr>
          <p:nvPr>
            <p:extLst>
              <p:ext uri="{D42A27DB-BD31-4B8C-83A1-F6EECF244321}">
                <p14:modId xmlns:p14="http://schemas.microsoft.com/office/powerpoint/2010/main" val="3208749103"/>
              </p:ext>
            </p:extLst>
          </p:nvPr>
        </p:nvGraphicFramePr>
        <p:xfrm>
          <a:off x="977899" y="2816297"/>
          <a:ext cx="10236201" cy="888856"/>
        </p:xfrm>
        <a:graphic>
          <a:graphicData uri="http://schemas.openxmlformats.org/drawingml/2006/table">
            <a:tbl>
              <a:tblPr firstRow="1" bandRow="1">
                <a:tableStyleId>{F5AB1C69-6EDB-4FF4-983F-18BD219EF322}</a:tableStyleId>
              </a:tblPr>
              <a:tblGrid>
                <a:gridCol w="3412067">
                  <a:extLst>
                    <a:ext uri="{9D8B030D-6E8A-4147-A177-3AD203B41FA5}">
                      <a16:colId xmlns:a16="http://schemas.microsoft.com/office/drawing/2014/main" val="2626042325"/>
                    </a:ext>
                  </a:extLst>
                </a:gridCol>
                <a:gridCol w="3412067">
                  <a:extLst>
                    <a:ext uri="{9D8B030D-6E8A-4147-A177-3AD203B41FA5}">
                      <a16:colId xmlns:a16="http://schemas.microsoft.com/office/drawing/2014/main" val="3756172868"/>
                    </a:ext>
                  </a:extLst>
                </a:gridCol>
                <a:gridCol w="3412067">
                  <a:extLst>
                    <a:ext uri="{9D8B030D-6E8A-4147-A177-3AD203B41FA5}">
                      <a16:colId xmlns:a16="http://schemas.microsoft.com/office/drawing/2014/main" val="600404839"/>
                    </a:ext>
                  </a:extLst>
                </a:gridCol>
              </a:tblGrid>
              <a:tr h="444428">
                <a:tc>
                  <a:txBody>
                    <a:bodyPr/>
                    <a:lstStyle/>
                    <a:p>
                      <a:pPr algn="ctr"/>
                      <a:r>
                        <a:rPr lang="en-US" sz="2000" b="0" dirty="0"/>
                        <a:t>Fluid compartment</a:t>
                      </a:r>
                    </a:p>
                  </a:txBody>
                  <a:tcPr anchor="ctr"/>
                </a:tc>
                <a:tc>
                  <a:txBody>
                    <a:bodyPr/>
                    <a:lstStyle/>
                    <a:p>
                      <a:pPr algn="ctr"/>
                      <a:r>
                        <a:rPr lang="en-US" sz="2000" b="0" dirty="0"/>
                        <a:t>Extracellular compartment</a:t>
                      </a:r>
                    </a:p>
                  </a:txBody>
                  <a:tcPr anchor="ctr"/>
                </a:tc>
                <a:tc>
                  <a:txBody>
                    <a:bodyPr/>
                    <a:lstStyle/>
                    <a:p>
                      <a:pPr algn="ctr"/>
                      <a:r>
                        <a:rPr lang="en-US" sz="2000" b="0" dirty="0"/>
                        <a:t>Intracellular compartment</a:t>
                      </a:r>
                    </a:p>
                  </a:txBody>
                  <a:tcPr anchor="ctr"/>
                </a:tc>
                <a:extLst>
                  <a:ext uri="{0D108BD9-81ED-4DB2-BD59-A6C34878D82A}">
                    <a16:rowId xmlns:a16="http://schemas.microsoft.com/office/drawing/2014/main" val="1925444452"/>
                  </a:ext>
                </a:extLst>
              </a:tr>
              <a:tr h="444428">
                <a:tc>
                  <a:txBody>
                    <a:bodyPr/>
                    <a:lstStyle/>
                    <a:p>
                      <a:pPr algn="ctr"/>
                      <a:r>
                        <a:rPr lang="en-US" sz="2000" dirty="0">
                          <a:solidFill>
                            <a:schemeClr val="tx1">
                              <a:lumMod val="75000"/>
                              <a:lumOff val="25000"/>
                            </a:schemeClr>
                          </a:solidFill>
                        </a:rPr>
                        <a:t>Isotropic diffusion</a:t>
                      </a:r>
                    </a:p>
                  </a:txBody>
                  <a:tcPr anchor="ctr"/>
                </a:tc>
                <a:tc>
                  <a:txBody>
                    <a:bodyPr/>
                    <a:lstStyle/>
                    <a:p>
                      <a:pPr algn="ctr"/>
                      <a:r>
                        <a:rPr lang="en-US" sz="2000" dirty="0">
                          <a:solidFill>
                            <a:schemeClr val="tx1">
                              <a:lumMod val="75000"/>
                              <a:lumOff val="25000"/>
                            </a:schemeClr>
                          </a:solidFill>
                        </a:rPr>
                        <a:t>Anisotropic diffusion</a:t>
                      </a:r>
                    </a:p>
                  </a:txBody>
                  <a:tcPr anchor="ctr"/>
                </a:tc>
                <a:tc>
                  <a:txBody>
                    <a:bodyPr/>
                    <a:lstStyle/>
                    <a:p>
                      <a:pPr algn="ctr"/>
                      <a:r>
                        <a:rPr lang="en-US" sz="2000" dirty="0">
                          <a:solidFill>
                            <a:schemeClr val="tx1">
                              <a:lumMod val="75000"/>
                              <a:lumOff val="25000"/>
                            </a:schemeClr>
                          </a:solidFill>
                        </a:rPr>
                        <a:t>Watson distribution of ‘sticks’</a:t>
                      </a:r>
                    </a:p>
                  </a:txBody>
                  <a:tcPr anchor="ctr"/>
                </a:tc>
                <a:extLst>
                  <a:ext uri="{0D108BD9-81ED-4DB2-BD59-A6C34878D82A}">
                    <a16:rowId xmlns:a16="http://schemas.microsoft.com/office/drawing/2014/main" val="1752685559"/>
                  </a:ext>
                </a:extLst>
              </a:tr>
            </a:tbl>
          </a:graphicData>
        </a:graphic>
      </p:graphicFrame>
    </p:spTree>
    <p:extLst>
      <p:ext uri="{BB962C8B-B14F-4D97-AF65-F5344CB8AC3E}">
        <p14:creationId xmlns:p14="http://schemas.microsoft.com/office/powerpoint/2010/main" val="32174723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62D73-1EFD-4CB6-8032-04128E6C612F}"/>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NODDI</a:t>
            </a:r>
            <a:endParaRPr lang="fr-BE" dirty="0">
              <a:solidFill>
                <a:schemeClr val="tx1">
                  <a:lumMod val="65000"/>
                  <a:lumOff val="35000"/>
                </a:schemeClr>
              </a:solidFill>
            </a:endParaRPr>
          </a:p>
        </p:txBody>
      </p:sp>
      <p:pic>
        <p:nvPicPr>
          <p:cNvPr id="4" name="Picture 3">
            <a:extLst>
              <a:ext uri="{FF2B5EF4-FFF2-40B4-BE49-F238E27FC236}">
                <a16:creationId xmlns:a16="http://schemas.microsoft.com/office/drawing/2014/main" id="{3F896520-D867-4F6A-9EDB-24B948BD90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3925" y="3171538"/>
            <a:ext cx="2309762" cy="2218758"/>
          </a:xfrm>
          <a:prstGeom prst="rect">
            <a:avLst/>
          </a:prstGeom>
        </p:spPr>
      </p:pic>
      <p:pic>
        <p:nvPicPr>
          <p:cNvPr id="6" name="Picture 5">
            <a:extLst>
              <a:ext uri="{FF2B5EF4-FFF2-40B4-BE49-F238E27FC236}">
                <a16:creationId xmlns:a16="http://schemas.microsoft.com/office/drawing/2014/main" id="{CC026EDF-0273-468F-A2D6-D98B01F8BC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5495" y="3192993"/>
            <a:ext cx="2309762" cy="2275158"/>
          </a:xfrm>
          <a:prstGeom prst="rect">
            <a:avLst/>
          </a:prstGeom>
        </p:spPr>
      </p:pic>
      <p:pic>
        <p:nvPicPr>
          <p:cNvPr id="8" name="Picture 7">
            <a:extLst>
              <a:ext uri="{FF2B5EF4-FFF2-40B4-BE49-F238E27FC236}">
                <a16:creationId xmlns:a16="http://schemas.microsoft.com/office/drawing/2014/main" id="{27D1274D-911C-44F1-AE13-875D6057F0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87065" y="3171538"/>
            <a:ext cx="2309762" cy="2296613"/>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39709EED-E4A6-44F7-9945-CDF445A00CAC}"/>
                  </a:ext>
                </a:extLst>
              </p:cNvPr>
              <p:cNvSpPr txBox="1"/>
              <p:nvPr/>
            </p:nvSpPr>
            <p:spPr>
              <a:xfrm>
                <a:off x="2329163" y="5549993"/>
                <a:ext cx="947375" cy="553998"/>
              </a:xfrm>
              <a:prstGeom prst="rect">
                <a:avLst/>
              </a:prstGeom>
              <a:noFill/>
            </p:spPr>
            <p:txBody>
              <a:bodyPr wrap="none" lIns="0" tIns="0" rIns="0" bIns="0" rtlCol="0">
                <a:spAutoFit/>
              </a:bodyPr>
              <a:lstStyle/>
              <a:p>
                <a:r>
                  <a:rPr lang="en-US" b="0" dirty="0">
                    <a:solidFill>
                      <a:schemeClr val="tx1">
                        <a:lumMod val="65000"/>
                        <a:lumOff val="35000"/>
                      </a:schemeClr>
                    </a:solidFill>
                  </a:rPr>
                  <a:t>ODI </a:t>
                </a:r>
                <a14:m>
                  <m:oMath xmlns:m="http://schemas.openxmlformats.org/officeDocument/2006/math">
                    <m:r>
                      <a:rPr lang="en-US" b="0" i="1" smtClean="0">
                        <a:solidFill>
                          <a:schemeClr val="tx1">
                            <a:lumMod val="65000"/>
                            <a:lumOff val="35000"/>
                          </a:schemeClr>
                        </a:solidFill>
                        <a:latin typeface="Cambria Math" panose="02040503050406030204" pitchFamily="18" charset="0"/>
                      </a:rPr>
                      <m:t>=0.3</m:t>
                    </m:r>
                  </m:oMath>
                </a14:m>
                <a:endParaRPr lang="en-US" b="0" dirty="0">
                  <a:solidFill>
                    <a:schemeClr val="tx1">
                      <a:lumMod val="65000"/>
                      <a:lumOff val="35000"/>
                    </a:schemeClr>
                  </a:solidFill>
                </a:endParaRPr>
              </a:p>
              <a:p>
                <a:endParaRPr lang="fr-BE" dirty="0">
                  <a:solidFill>
                    <a:schemeClr val="tx1">
                      <a:lumMod val="65000"/>
                      <a:lumOff val="35000"/>
                    </a:schemeClr>
                  </a:solidFill>
                </a:endParaRPr>
              </a:p>
            </p:txBody>
          </p:sp>
        </mc:Choice>
        <mc:Fallback xmlns="">
          <p:sp>
            <p:nvSpPr>
              <p:cNvPr id="10" name="TextBox 9">
                <a:extLst>
                  <a:ext uri="{FF2B5EF4-FFF2-40B4-BE49-F238E27FC236}">
                    <a16:creationId xmlns:a16="http://schemas.microsoft.com/office/drawing/2014/main" id="{39709EED-E4A6-44F7-9945-CDF445A00CAC}"/>
                  </a:ext>
                </a:extLst>
              </p:cNvPr>
              <p:cNvSpPr txBox="1">
                <a:spLocks noRot="1" noChangeAspect="1" noMove="1" noResize="1" noEditPoints="1" noAdjustHandles="1" noChangeArrowheads="1" noChangeShapeType="1" noTextEdit="1"/>
              </p:cNvSpPr>
              <p:nvPr/>
            </p:nvSpPr>
            <p:spPr>
              <a:xfrm>
                <a:off x="2329163" y="5549993"/>
                <a:ext cx="947375" cy="553998"/>
              </a:xfrm>
              <a:prstGeom prst="rect">
                <a:avLst/>
              </a:prstGeom>
              <a:blipFill>
                <a:blip r:embed="rId5"/>
                <a:stretch>
                  <a:fillRect l="-14839" t="-14286" r="-83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575FA2AF-D3B0-4E1C-AA93-CA9D446DB534}"/>
                  </a:ext>
                </a:extLst>
              </p:cNvPr>
              <p:cNvSpPr txBox="1"/>
              <p:nvPr/>
            </p:nvSpPr>
            <p:spPr>
              <a:xfrm>
                <a:off x="5538930" y="5549992"/>
                <a:ext cx="947375" cy="276999"/>
              </a:xfrm>
              <a:prstGeom prst="rect">
                <a:avLst/>
              </a:prstGeom>
              <a:noFill/>
            </p:spPr>
            <p:txBody>
              <a:bodyPr wrap="none" lIns="0" tIns="0" rIns="0" bIns="0" rtlCol="0">
                <a:spAutoFit/>
              </a:bodyPr>
              <a:lstStyle/>
              <a:p>
                <a:r>
                  <a:rPr lang="en-US" b="0" dirty="0">
                    <a:solidFill>
                      <a:schemeClr val="tx1">
                        <a:lumMod val="65000"/>
                        <a:lumOff val="35000"/>
                      </a:schemeClr>
                    </a:solidFill>
                  </a:rPr>
                  <a:t>ODI </a:t>
                </a:r>
                <a14:m>
                  <m:oMath xmlns:m="http://schemas.openxmlformats.org/officeDocument/2006/math">
                    <m:r>
                      <a:rPr lang="en-US" b="0" i="1" smtClean="0">
                        <a:solidFill>
                          <a:schemeClr val="tx1">
                            <a:lumMod val="65000"/>
                            <a:lumOff val="35000"/>
                          </a:schemeClr>
                        </a:solidFill>
                        <a:latin typeface="Cambria Math" panose="02040503050406030204" pitchFamily="18" charset="0"/>
                      </a:rPr>
                      <m:t>=0.2</m:t>
                    </m:r>
                  </m:oMath>
                </a14:m>
                <a:endParaRPr lang="fr-BE" dirty="0">
                  <a:solidFill>
                    <a:schemeClr val="tx1">
                      <a:lumMod val="65000"/>
                      <a:lumOff val="35000"/>
                    </a:schemeClr>
                  </a:solidFill>
                </a:endParaRPr>
              </a:p>
            </p:txBody>
          </p:sp>
        </mc:Choice>
        <mc:Fallback xmlns="">
          <p:sp>
            <p:nvSpPr>
              <p:cNvPr id="11" name="TextBox 10">
                <a:extLst>
                  <a:ext uri="{FF2B5EF4-FFF2-40B4-BE49-F238E27FC236}">
                    <a16:creationId xmlns:a16="http://schemas.microsoft.com/office/drawing/2014/main" id="{575FA2AF-D3B0-4E1C-AA93-CA9D446DB534}"/>
                  </a:ext>
                </a:extLst>
              </p:cNvPr>
              <p:cNvSpPr txBox="1">
                <a:spLocks noRot="1" noChangeAspect="1" noMove="1" noResize="1" noEditPoints="1" noAdjustHandles="1" noChangeArrowheads="1" noChangeShapeType="1" noTextEdit="1"/>
              </p:cNvSpPr>
              <p:nvPr/>
            </p:nvSpPr>
            <p:spPr>
              <a:xfrm>
                <a:off x="5538930" y="5549992"/>
                <a:ext cx="947375" cy="276999"/>
              </a:xfrm>
              <a:prstGeom prst="rect">
                <a:avLst/>
              </a:prstGeom>
              <a:blipFill>
                <a:blip r:embed="rId6"/>
                <a:stretch>
                  <a:fillRect l="-15484" t="-28261" r="-7742" b="-5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5B113815-5071-4EEA-A987-9376EE14708E}"/>
                  </a:ext>
                </a:extLst>
              </p:cNvPr>
              <p:cNvSpPr txBox="1"/>
              <p:nvPr/>
            </p:nvSpPr>
            <p:spPr>
              <a:xfrm>
                <a:off x="8792303" y="5551870"/>
                <a:ext cx="947375" cy="276999"/>
              </a:xfrm>
              <a:prstGeom prst="rect">
                <a:avLst/>
              </a:prstGeom>
              <a:noFill/>
            </p:spPr>
            <p:txBody>
              <a:bodyPr wrap="none" lIns="0" tIns="0" rIns="0" bIns="0" rtlCol="0">
                <a:spAutoFit/>
              </a:bodyPr>
              <a:lstStyle/>
              <a:p>
                <a:r>
                  <a:rPr lang="en-US" b="0" dirty="0">
                    <a:solidFill>
                      <a:schemeClr val="tx1">
                        <a:lumMod val="65000"/>
                        <a:lumOff val="35000"/>
                      </a:schemeClr>
                    </a:solidFill>
                  </a:rPr>
                  <a:t>ODI </a:t>
                </a:r>
                <a14:m>
                  <m:oMath xmlns:m="http://schemas.openxmlformats.org/officeDocument/2006/math">
                    <m:r>
                      <a:rPr lang="en-US" b="0" i="1" smtClean="0">
                        <a:solidFill>
                          <a:schemeClr val="tx1">
                            <a:lumMod val="65000"/>
                            <a:lumOff val="35000"/>
                          </a:schemeClr>
                        </a:solidFill>
                        <a:latin typeface="Cambria Math" panose="02040503050406030204" pitchFamily="18" charset="0"/>
                      </a:rPr>
                      <m:t>=0.1</m:t>
                    </m:r>
                  </m:oMath>
                </a14:m>
                <a:endParaRPr lang="fr-BE" dirty="0">
                  <a:solidFill>
                    <a:schemeClr val="tx1">
                      <a:lumMod val="65000"/>
                      <a:lumOff val="35000"/>
                    </a:schemeClr>
                  </a:solidFill>
                </a:endParaRPr>
              </a:p>
            </p:txBody>
          </p:sp>
        </mc:Choice>
        <mc:Fallback xmlns="">
          <p:sp>
            <p:nvSpPr>
              <p:cNvPr id="12" name="TextBox 11">
                <a:extLst>
                  <a:ext uri="{FF2B5EF4-FFF2-40B4-BE49-F238E27FC236}">
                    <a16:creationId xmlns:a16="http://schemas.microsoft.com/office/drawing/2014/main" id="{5B113815-5071-4EEA-A987-9376EE14708E}"/>
                  </a:ext>
                </a:extLst>
              </p:cNvPr>
              <p:cNvSpPr txBox="1">
                <a:spLocks noRot="1" noChangeAspect="1" noMove="1" noResize="1" noEditPoints="1" noAdjustHandles="1" noChangeArrowheads="1" noChangeShapeType="1" noTextEdit="1"/>
              </p:cNvSpPr>
              <p:nvPr/>
            </p:nvSpPr>
            <p:spPr>
              <a:xfrm>
                <a:off x="8792303" y="5551870"/>
                <a:ext cx="947375" cy="276999"/>
              </a:xfrm>
              <a:prstGeom prst="rect">
                <a:avLst/>
              </a:prstGeom>
              <a:blipFill>
                <a:blip r:embed="rId7"/>
                <a:stretch>
                  <a:fillRect l="-14744" t="-28889" r="-7692" b="-51111"/>
                </a:stretch>
              </a:blipFill>
            </p:spPr>
            <p:txBody>
              <a:bodyPr/>
              <a:lstStyle/>
              <a:p>
                <a:r>
                  <a:rPr lang="en-US">
                    <a:noFill/>
                  </a:rPr>
                  <a:t> </a:t>
                </a:r>
              </a:p>
            </p:txBody>
          </p:sp>
        </mc:Fallback>
      </mc:AlternateContent>
      <p:sp>
        <p:nvSpPr>
          <p:cNvPr id="13" name="TextBox 12">
            <a:extLst>
              <a:ext uri="{FF2B5EF4-FFF2-40B4-BE49-F238E27FC236}">
                <a16:creationId xmlns:a16="http://schemas.microsoft.com/office/drawing/2014/main" id="{7B5F8FA5-4E1D-40C2-970E-E21FF845181A}"/>
              </a:ext>
            </a:extLst>
          </p:cNvPr>
          <p:cNvSpPr txBox="1"/>
          <p:nvPr/>
        </p:nvSpPr>
        <p:spPr>
          <a:xfrm>
            <a:off x="333639" y="980187"/>
            <a:ext cx="11532045" cy="1938992"/>
          </a:xfrm>
          <a:prstGeom prst="rect">
            <a:avLst/>
          </a:prstGeom>
          <a:noFill/>
        </p:spPr>
        <p:txBody>
          <a:bodyPr wrap="square" rtlCol="0">
            <a:spAutoFit/>
          </a:bodyPr>
          <a:lstStyle/>
          <a:p>
            <a:pPr marL="285750" indent="-285750">
              <a:buFont typeface="Arial" panose="020B0604020202020204" pitchFamily="34" charset="0"/>
              <a:buChar char="•"/>
            </a:pPr>
            <a:r>
              <a:rPr lang="en-US" sz="2000" dirty="0"/>
              <a:t>Metrics : intracellular volume fraction (</a:t>
            </a:r>
            <a:r>
              <a:rPr lang="en-US" sz="2000" dirty="0" err="1">
                <a:latin typeface="Consolas" panose="020B0609020204030204" pitchFamily="49" charset="0"/>
              </a:rPr>
              <a:t>ficvf</a:t>
            </a:r>
            <a:r>
              <a:rPr lang="en-US" sz="2000" dirty="0">
                <a:latin typeface="Consolas" panose="020B0609020204030204" pitchFamily="49" charset="0"/>
              </a:rPr>
              <a:t> = </a:t>
            </a:r>
            <a:r>
              <a:rPr lang="en-US" sz="2000" dirty="0"/>
              <a:t>Neurite Density Index</a:t>
            </a:r>
            <a:r>
              <a:rPr lang="en-US" sz="2000" dirty="0">
                <a:latin typeface="Consolas" panose="020B0609020204030204" pitchFamily="49" charset="0"/>
              </a:rPr>
              <a:t> NDI</a:t>
            </a:r>
            <a:r>
              <a:rPr lang="en-US" sz="2000" dirty="0"/>
              <a:t>) and isotropic fraction (</a:t>
            </a:r>
            <a:r>
              <a:rPr lang="en-US" sz="2000" dirty="0" err="1">
                <a:latin typeface="Consolas" panose="020B0609020204030204" pitchFamily="49" charset="0"/>
              </a:rPr>
              <a:t>fiso</a:t>
            </a:r>
            <a:r>
              <a:rPr lang="en-US" sz="2000" dirty="0"/>
              <a: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The ‘sticks’ have a varying ‘heterogeneity’ in their distribution :</a:t>
            </a:r>
          </a:p>
          <a:p>
            <a:br>
              <a:rPr lang="fr-BE" sz="2000" dirty="0"/>
            </a:br>
            <a:r>
              <a:rPr lang="fr-BE" sz="2000" dirty="0"/>
              <a:t>	</a:t>
            </a:r>
            <a:r>
              <a:rPr lang="en-US" sz="2000" dirty="0"/>
              <a:t>→ Orientation dispersion index (</a:t>
            </a:r>
            <a:r>
              <a:rPr lang="en-US" sz="2000" dirty="0">
                <a:latin typeface="Consolas" panose="020B0609020204030204" pitchFamily="49" charset="0"/>
              </a:rPr>
              <a:t>ODI</a:t>
            </a:r>
            <a:r>
              <a:rPr lang="en-US" sz="2000" dirty="0"/>
              <a:t>), a value between [0,1]</a:t>
            </a:r>
          </a:p>
          <a:p>
            <a:pPr marL="285750" indent="-285750">
              <a:buFont typeface="Arial" panose="020B0604020202020204" pitchFamily="34" charset="0"/>
              <a:buChar char="•"/>
            </a:pPr>
            <a:endParaRPr lang="en-US" sz="2000" dirty="0"/>
          </a:p>
        </p:txBody>
      </p:sp>
      <p:sp>
        <p:nvSpPr>
          <p:cNvPr id="3" name="Slide Number Placeholder 2">
            <a:extLst>
              <a:ext uri="{FF2B5EF4-FFF2-40B4-BE49-F238E27FC236}">
                <a16:creationId xmlns:a16="http://schemas.microsoft.com/office/drawing/2014/main" id="{6069C762-E481-4B0E-918B-7FE98528BF30}"/>
              </a:ext>
            </a:extLst>
          </p:cNvPr>
          <p:cNvSpPr>
            <a:spLocks noGrp="1"/>
          </p:cNvSpPr>
          <p:nvPr>
            <p:ph type="sldNum" sz="quarter" idx="12"/>
          </p:nvPr>
        </p:nvSpPr>
        <p:spPr/>
        <p:txBody>
          <a:bodyPr/>
          <a:lstStyle/>
          <a:p>
            <a:fld id="{F113B523-BE7B-4654-BC22-B28ABBE7F3BE}" type="slidenum">
              <a:rPr lang="fr-BE" smtClean="0"/>
              <a:t>14</a:t>
            </a:fld>
            <a:endParaRPr lang="fr-BE"/>
          </a:p>
        </p:txBody>
      </p:sp>
    </p:spTree>
    <p:extLst>
      <p:ext uri="{BB962C8B-B14F-4D97-AF65-F5344CB8AC3E}">
        <p14:creationId xmlns:p14="http://schemas.microsoft.com/office/powerpoint/2010/main" val="2515681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578AE-35AF-4777-BBA8-45D0BD307B41}"/>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DIAMOND</a:t>
            </a:r>
            <a:endParaRPr lang="fr-BE" dirty="0">
              <a:solidFill>
                <a:schemeClr val="tx1">
                  <a:lumMod val="65000"/>
                  <a:lumOff val="35000"/>
                </a:schemeClr>
              </a:solidFill>
            </a:endParaRPr>
          </a:p>
        </p:txBody>
      </p:sp>
      <p:pic>
        <p:nvPicPr>
          <p:cNvPr id="4" name="Picture 3">
            <a:extLst>
              <a:ext uri="{FF2B5EF4-FFF2-40B4-BE49-F238E27FC236}">
                <a16:creationId xmlns:a16="http://schemas.microsoft.com/office/drawing/2014/main" id="{227CF895-3A64-4720-A1A7-74D305F211A9}"/>
              </a:ext>
            </a:extLst>
          </p:cNvPr>
          <p:cNvPicPr>
            <a:picLocks noChangeAspect="1"/>
          </p:cNvPicPr>
          <p:nvPr/>
        </p:nvPicPr>
        <p:blipFill rotWithShape="1">
          <a:blip r:embed="rId2">
            <a:extLst>
              <a:ext uri="{28A0092B-C50C-407E-A947-70E740481C1C}">
                <a14:useLocalDpi xmlns:a14="http://schemas.microsoft.com/office/drawing/2010/main" val="0"/>
              </a:ext>
            </a:extLst>
          </a:blip>
          <a:srcRect r="68877" b="12678"/>
          <a:stretch/>
        </p:blipFill>
        <p:spPr>
          <a:xfrm>
            <a:off x="1111505" y="2721657"/>
            <a:ext cx="3102686" cy="3102674"/>
          </a:xfrm>
          <a:prstGeom prst="rect">
            <a:avLst/>
          </a:prstGeom>
        </p:spPr>
      </p:pic>
      <p:sp>
        <p:nvSpPr>
          <p:cNvPr id="3" name="Slide Number Placeholder 2">
            <a:extLst>
              <a:ext uri="{FF2B5EF4-FFF2-40B4-BE49-F238E27FC236}">
                <a16:creationId xmlns:a16="http://schemas.microsoft.com/office/drawing/2014/main" id="{A9A40BE8-EA5C-4B32-BF24-A30631229B47}"/>
              </a:ext>
            </a:extLst>
          </p:cNvPr>
          <p:cNvSpPr>
            <a:spLocks noGrp="1"/>
          </p:cNvSpPr>
          <p:nvPr>
            <p:ph type="sldNum" sz="quarter" idx="12"/>
          </p:nvPr>
        </p:nvSpPr>
        <p:spPr/>
        <p:txBody>
          <a:bodyPr/>
          <a:lstStyle/>
          <a:p>
            <a:fld id="{F113B523-BE7B-4654-BC22-B28ABBE7F3BE}" type="slidenum">
              <a:rPr lang="fr-BE" smtClean="0"/>
              <a:t>15</a:t>
            </a:fld>
            <a:endParaRPr lang="fr-BE"/>
          </a:p>
        </p:txBody>
      </p:sp>
      <p:sp>
        <p:nvSpPr>
          <p:cNvPr id="8" name="TextBox 7">
            <a:extLst>
              <a:ext uri="{FF2B5EF4-FFF2-40B4-BE49-F238E27FC236}">
                <a16:creationId xmlns:a16="http://schemas.microsoft.com/office/drawing/2014/main" id="{1863A823-D387-40D2-9794-7318A484854F}"/>
              </a:ext>
            </a:extLst>
          </p:cNvPr>
          <p:cNvSpPr txBox="1"/>
          <p:nvPr/>
        </p:nvSpPr>
        <p:spPr>
          <a:xfrm>
            <a:off x="735168" y="1157389"/>
            <a:ext cx="11035300"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Multi-compartment model :</a:t>
            </a:r>
            <a:endParaRPr lang="fr-BE" sz="2000" dirty="0"/>
          </a:p>
          <a:p>
            <a:pPr marL="742950" lvl="1" indent="-285750">
              <a:buFontTx/>
              <a:buChar char="-"/>
            </a:pPr>
            <a:r>
              <a:rPr lang="en-US" sz="2000" dirty="0"/>
              <a:t>Fiber populations : 		heterogenous distribution of anisotropic Gaussian diffusions </a:t>
            </a:r>
          </a:p>
          <a:p>
            <a:pPr marL="742950" lvl="1" indent="-285750">
              <a:buFontTx/>
              <a:buChar char="-"/>
            </a:pPr>
            <a:r>
              <a:rPr lang="en-US" sz="2000" dirty="0"/>
              <a:t>Isotropic compartment : 	isotropic Gaussian diffusion</a:t>
            </a:r>
          </a:p>
        </p:txBody>
      </p:sp>
      <mc:AlternateContent xmlns:mc="http://schemas.openxmlformats.org/markup-compatibility/2006">
        <mc:Choice xmlns:am3d="http://schemas.microsoft.com/office/drawing/2017/model3d" Requires="am3d">
          <p:graphicFrame>
            <p:nvGraphicFramePr>
              <p:cNvPr id="9" name="3D Model 8">
                <a:extLst>
                  <a:ext uri="{FF2B5EF4-FFF2-40B4-BE49-F238E27FC236}">
                    <a16:creationId xmlns:a16="http://schemas.microsoft.com/office/drawing/2014/main" id="{17CAA349-9320-48A5-AD58-F7EABA31F19F}"/>
                  </a:ext>
                </a:extLst>
              </p:cNvPr>
              <p:cNvGraphicFramePr>
                <a:graphicFrameLocks noChangeAspect="1"/>
              </p:cNvGraphicFramePr>
              <p:nvPr>
                <p:extLst>
                  <p:ext uri="{D42A27DB-BD31-4B8C-83A1-F6EECF244321}">
                    <p14:modId xmlns:p14="http://schemas.microsoft.com/office/powerpoint/2010/main" val="1372533696"/>
                  </p:ext>
                </p:extLst>
              </p:nvPr>
            </p:nvGraphicFramePr>
            <p:xfrm>
              <a:off x="5038696" y="3659319"/>
              <a:ext cx="1961378" cy="1466272"/>
            </p:xfrm>
            <a:graphic>
              <a:graphicData uri="http://schemas.microsoft.com/office/drawing/2017/model3d">
                <am3d:model3d r:embed="rId3">
                  <am3d:spPr>
                    <a:xfrm>
                      <a:off x="0" y="0"/>
                      <a:ext cx="1961378" cy="1466272"/>
                    </a:xfrm>
                    <a:prstGeom prst="rect">
                      <a:avLst/>
                    </a:prstGeom>
                  </am3d:spPr>
                  <am3d:camera>
                    <am3d:pos x="0" y="0" z="49889486"/>
                    <am3d:up dx="0" dy="36000000" dz="0"/>
                    <am3d:lookAt x="0" y="0" z="0"/>
                    <am3d:perspective fov="2700000"/>
                  </am3d:camera>
                  <am3d:trans>
                    <am3d:meterPerModelUnit n="12499995" d="1000000"/>
                    <am3d:preTrans dx="-32" dy="-8999996" dz="0"/>
                    <am3d:scale>
                      <am3d:sx n="1000000" d="1000000"/>
                      <am3d:sy n="1000000" d="1000000"/>
                      <am3d:sz n="1000000" d="1000000"/>
                    </am3d:scale>
                    <am3d:rot ax="8700000" ay="-1800000" az="-9600000"/>
                    <am3d:postTrans dx="0" dy="0" dz="0"/>
                  </am3d:trans>
                  <am3d:raster rName="Office3DRenderer" rVer="16.0.8326">
                    <am3d:blip r:embed="rId4"/>
                  </am3d:raster>
                  <am3d:objViewport viewportSz="26849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a:extLst>
                  <a:ext uri="{FF2B5EF4-FFF2-40B4-BE49-F238E27FC236}">
                    <a16:creationId xmlns:a16="http://schemas.microsoft.com/office/drawing/2014/main" id="{17CAA349-9320-48A5-AD58-F7EABA31F19F}"/>
                  </a:ext>
                </a:extLst>
              </p:cNvPr>
              <p:cNvPicPr>
                <a:picLocks noGrp="1" noRot="1" noChangeAspect="1" noMove="1" noResize="1" noEditPoints="1" noAdjustHandles="1" noChangeArrowheads="1" noChangeShapeType="1" noCrop="1"/>
              </p:cNvPicPr>
              <p:nvPr/>
            </p:nvPicPr>
            <p:blipFill>
              <a:blip r:embed="rId4"/>
              <a:stretch>
                <a:fillRect/>
              </a:stretch>
            </p:blipFill>
            <p:spPr>
              <a:xfrm>
                <a:off x="5038696" y="3659319"/>
                <a:ext cx="1961378" cy="146627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0" name="3D Model 9">
                <a:extLst>
                  <a:ext uri="{FF2B5EF4-FFF2-40B4-BE49-F238E27FC236}">
                    <a16:creationId xmlns:a16="http://schemas.microsoft.com/office/drawing/2014/main" id="{C87C9BC8-A1CA-47CC-AE2F-EC7DBB2290B3}"/>
                  </a:ext>
                </a:extLst>
              </p:cNvPr>
              <p:cNvGraphicFramePr>
                <a:graphicFrameLocks noChangeAspect="1"/>
              </p:cNvGraphicFramePr>
              <p:nvPr>
                <p:extLst>
                  <p:ext uri="{D42A27DB-BD31-4B8C-83A1-F6EECF244321}">
                    <p14:modId xmlns:p14="http://schemas.microsoft.com/office/powerpoint/2010/main" val="2698006817"/>
                  </p:ext>
                </p:extLst>
              </p:nvPr>
            </p:nvGraphicFramePr>
            <p:xfrm>
              <a:off x="7549188" y="3652116"/>
              <a:ext cx="1966530" cy="1466273"/>
            </p:xfrm>
            <a:graphic>
              <a:graphicData uri="http://schemas.microsoft.com/office/drawing/2017/model3d">
                <am3d:model3d r:embed="rId5">
                  <am3d:spPr>
                    <a:xfrm>
                      <a:off x="0" y="0"/>
                      <a:ext cx="1966530" cy="1466273"/>
                    </a:xfrm>
                    <a:prstGeom prst="rect">
                      <a:avLst/>
                    </a:prstGeom>
                  </am3d:spPr>
                  <am3d:camera>
                    <am3d:pos x="0" y="0" z="49889486"/>
                    <am3d:up dx="0" dy="36000000" dz="0"/>
                    <am3d:lookAt x="0" y="0" z="0"/>
                    <am3d:perspective fov="2700000"/>
                  </am3d:camera>
                  <am3d:trans>
                    <am3d:meterPerModelUnit n="12499995" d="1000000"/>
                    <am3d:preTrans dx="-32" dy="-8999996" dz="0"/>
                    <am3d:scale>
                      <am3d:sx n="1000000" d="1000000"/>
                      <am3d:sy n="1000000" d="1000000"/>
                      <am3d:sz n="1000000" d="1000000"/>
                    </am3d:scale>
                    <am3d:rot ax="8700000" ay="1800000" az="9600000"/>
                    <am3d:postTrans dx="0" dy="0" dz="0"/>
                  </am3d:trans>
                  <am3d:raster rName="Office3DRenderer" rVer="16.0.8326">
                    <am3d:blip r:embed="rId6"/>
                  </am3d:raster>
                  <am3d:objViewport viewportSz="270829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a:extLst>
                  <a:ext uri="{FF2B5EF4-FFF2-40B4-BE49-F238E27FC236}">
                    <a16:creationId xmlns:a16="http://schemas.microsoft.com/office/drawing/2014/main" id="{C87C9BC8-A1CA-47CC-AE2F-EC7DBB2290B3}"/>
                  </a:ext>
                </a:extLst>
              </p:cNvPr>
              <p:cNvPicPr>
                <a:picLocks noGrp="1" noRot="1" noChangeAspect="1" noMove="1" noResize="1" noEditPoints="1" noAdjustHandles="1" noChangeArrowheads="1" noChangeShapeType="1" noCrop="1"/>
              </p:cNvPicPr>
              <p:nvPr/>
            </p:nvPicPr>
            <p:blipFill>
              <a:blip r:embed="rId6"/>
              <a:stretch>
                <a:fillRect/>
              </a:stretch>
            </p:blipFill>
            <p:spPr>
              <a:xfrm>
                <a:off x="7549188" y="3652116"/>
                <a:ext cx="1966530" cy="1466273"/>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1" name="3D Model 10">
                <a:extLst>
                  <a:ext uri="{FF2B5EF4-FFF2-40B4-BE49-F238E27FC236}">
                    <a16:creationId xmlns:a16="http://schemas.microsoft.com/office/drawing/2014/main" id="{AAC289FC-D55B-439A-9719-62B675E1A958}"/>
                  </a:ext>
                </a:extLst>
              </p:cNvPr>
              <p:cNvGraphicFramePr>
                <a:graphicFrameLocks noChangeAspect="1"/>
              </p:cNvGraphicFramePr>
              <p:nvPr>
                <p:extLst>
                  <p:ext uri="{D42A27DB-BD31-4B8C-83A1-F6EECF244321}">
                    <p14:modId xmlns:p14="http://schemas.microsoft.com/office/powerpoint/2010/main" val="1273125859"/>
                  </p:ext>
                </p:extLst>
              </p:nvPr>
            </p:nvGraphicFramePr>
            <p:xfrm>
              <a:off x="10064833" y="4003167"/>
              <a:ext cx="1015662" cy="1015663"/>
            </p:xfrm>
            <a:graphic>
              <a:graphicData uri="http://schemas.microsoft.com/office/drawing/2017/model3d">
                <am3d:model3d r:embed="rId7">
                  <am3d:spPr>
                    <a:xfrm>
                      <a:off x="0" y="0"/>
                      <a:ext cx="1015662" cy="1015663"/>
                    </a:xfrm>
                    <a:prstGeom prst="rect">
                      <a:avLst/>
                    </a:prstGeom>
                  </am3d:spPr>
                  <am3d:camera>
                    <am3d:pos x="0" y="0" z="81469159"/>
                    <am3d:up dx="0" dy="36000000" dz="0"/>
                    <am3d:lookAt x="0" y="0" z="0"/>
                    <am3d:perspective fov="2700000"/>
                  </am3d:camera>
                  <am3d:trans>
                    <am3d:meterPerModelUnit n="24999991" d="1000000"/>
                    <am3d:preTrans dx="-107" dy="-18000000" dz="-20"/>
                    <am3d:scale>
                      <am3d:sx n="1000000" d="1000000"/>
                      <am3d:sy n="1000000" d="1000000"/>
                      <am3d:sz n="1000000" d="1000000"/>
                    </am3d:scale>
                    <am3d:rot/>
                    <am3d:postTrans dx="0" dy="0" dz="0"/>
                  </am3d:trans>
                  <am3d:raster rName="Office3DRenderer" rVer="16.0.8326">
                    <am3d:blip r:embed="rId8"/>
                  </am3d:raster>
                  <am3d:objViewport viewportSz="181163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3D Model 10">
                <a:extLst>
                  <a:ext uri="{FF2B5EF4-FFF2-40B4-BE49-F238E27FC236}">
                    <a16:creationId xmlns:a16="http://schemas.microsoft.com/office/drawing/2014/main" id="{AAC289FC-D55B-439A-9719-62B675E1A958}"/>
                  </a:ext>
                </a:extLst>
              </p:cNvPr>
              <p:cNvPicPr>
                <a:picLocks noGrp="1" noRot="1" noChangeAspect="1" noMove="1" noResize="1" noEditPoints="1" noAdjustHandles="1" noChangeArrowheads="1" noChangeShapeType="1" noCrop="1"/>
              </p:cNvPicPr>
              <p:nvPr/>
            </p:nvPicPr>
            <p:blipFill>
              <a:blip r:embed="rId8"/>
              <a:stretch>
                <a:fillRect/>
              </a:stretch>
            </p:blipFill>
            <p:spPr>
              <a:xfrm>
                <a:off x="10064833" y="4003167"/>
                <a:ext cx="1015662" cy="1015663"/>
              </a:xfrm>
              <a:prstGeom prst="rect">
                <a:avLst/>
              </a:prstGeom>
            </p:spPr>
          </p:pic>
        </mc:Fallback>
      </mc:AlternateContent>
      <p:sp>
        <p:nvSpPr>
          <p:cNvPr id="12" name="Plus Sign 11">
            <a:extLst>
              <a:ext uri="{FF2B5EF4-FFF2-40B4-BE49-F238E27FC236}">
                <a16:creationId xmlns:a16="http://schemas.microsoft.com/office/drawing/2014/main" id="{63FF5E30-2916-4F93-8FEE-FCD9DCC9014C}"/>
              </a:ext>
            </a:extLst>
          </p:cNvPr>
          <p:cNvSpPr/>
          <p:nvPr/>
        </p:nvSpPr>
        <p:spPr>
          <a:xfrm>
            <a:off x="7000073" y="4240998"/>
            <a:ext cx="540000" cy="540000"/>
          </a:xfrm>
          <a:prstGeom prst="mathPlus">
            <a:avLst>
              <a:gd name="adj1" fmla="val 8796"/>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lus Sign 12">
            <a:extLst>
              <a:ext uri="{FF2B5EF4-FFF2-40B4-BE49-F238E27FC236}">
                <a16:creationId xmlns:a16="http://schemas.microsoft.com/office/drawing/2014/main" id="{15721FBF-E418-4CB3-90C6-03D6E0D867A8}"/>
              </a:ext>
            </a:extLst>
          </p:cNvPr>
          <p:cNvSpPr/>
          <p:nvPr/>
        </p:nvSpPr>
        <p:spPr>
          <a:xfrm>
            <a:off x="9254833" y="4240998"/>
            <a:ext cx="540000" cy="540000"/>
          </a:xfrm>
          <a:prstGeom prst="mathPlus">
            <a:avLst>
              <a:gd name="adj1" fmla="val 8796"/>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358D4515-3F36-43FC-9DA0-8F5F5A823D12}"/>
              </a:ext>
            </a:extLst>
          </p:cNvPr>
          <p:cNvSpPr/>
          <p:nvPr/>
        </p:nvSpPr>
        <p:spPr>
          <a:xfrm>
            <a:off x="10864495" y="1557220"/>
            <a:ext cx="216000" cy="216000"/>
          </a:xfrm>
          <a:prstGeom prst="ellipse">
            <a:avLst/>
          </a:prstGeom>
          <a:solidFill>
            <a:srgbClr val="799F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A6CCF0E-5BFF-4EAD-B584-11D2FD0C5D7B}"/>
              </a:ext>
            </a:extLst>
          </p:cNvPr>
          <p:cNvSpPr/>
          <p:nvPr/>
        </p:nvSpPr>
        <p:spPr>
          <a:xfrm>
            <a:off x="11209379" y="1557713"/>
            <a:ext cx="216000" cy="216000"/>
          </a:xfrm>
          <a:prstGeom prst="ellipse">
            <a:avLst/>
          </a:prstGeom>
          <a:solidFill>
            <a:srgbClr val="B2DD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088FEE5-031D-4B96-9AD5-7D606AB19A64}"/>
              </a:ext>
            </a:extLst>
          </p:cNvPr>
          <p:cNvSpPr/>
          <p:nvPr/>
        </p:nvSpPr>
        <p:spPr>
          <a:xfrm>
            <a:off x="7441188" y="1856573"/>
            <a:ext cx="216000" cy="216000"/>
          </a:xfrm>
          <a:prstGeom prst="ellipse">
            <a:avLst/>
          </a:prstGeom>
          <a:solidFill>
            <a:srgbClr val="EE6B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3252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578AE-35AF-4777-BBA8-45D0BD307B41}"/>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DIAMOND</a:t>
            </a:r>
            <a:endParaRPr lang="fr-BE" dirty="0">
              <a:solidFill>
                <a:schemeClr val="tx1">
                  <a:lumMod val="65000"/>
                  <a:lumOff val="35000"/>
                </a:schemeClr>
              </a:solidFill>
            </a:endParaRPr>
          </a:p>
        </p:txBody>
      </p:sp>
      <p:pic>
        <p:nvPicPr>
          <p:cNvPr id="4" name="Picture 3">
            <a:extLst>
              <a:ext uri="{FF2B5EF4-FFF2-40B4-BE49-F238E27FC236}">
                <a16:creationId xmlns:a16="http://schemas.microsoft.com/office/drawing/2014/main" id="{227CF895-3A64-4720-A1A7-74D305F211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1505" y="2721656"/>
            <a:ext cx="9968990" cy="3553149"/>
          </a:xfrm>
          <a:prstGeom prst="rect">
            <a:avLst/>
          </a:prstGeom>
        </p:spPr>
      </p:pic>
      <p:sp>
        <p:nvSpPr>
          <p:cNvPr id="3" name="Slide Number Placeholder 2">
            <a:extLst>
              <a:ext uri="{FF2B5EF4-FFF2-40B4-BE49-F238E27FC236}">
                <a16:creationId xmlns:a16="http://schemas.microsoft.com/office/drawing/2014/main" id="{A9A40BE8-EA5C-4B32-BF24-A30631229B47}"/>
              </a:ext>
            </a:extLst>
          </p:cNvPr>
          <p:cNvSpPr>
            <a:spLocks noGrp="1"/>
          </p:cNvSpPr>
          <p:nvPr>
            <p:ph type="sldNum" sz="quarter" idx="12"/>
          </p:nvPr>
        </p:nvSpPr>
        <p:spPr/>
        <p:txBody>
          <a:bodyPr/>
          <a:lstStyle/>
          <a:p>
            <a:fld id="{F113B523-BE7B-4654-BC22-B28ABBE7F3BE}" type="slidenum">
              <a:rPr lang="fr-BE" smtClean="0"/>
              <a:t>16</a:t>
            </a:fld>
            <a:endParaRPr lang="fr-BE"/>
          </a:p>
        </p:txBody>
      </p:sp>
      <p:sp>
        <p:nvSpPr>
          <p:cNvPr id="7" name="TextBox 6">
            <a:extLst>
              <a:ext uri="{FF2B5EF4-FFF2-40B4-BE49-F238E27FC236}">
                <a16:creationId xmlns:a16="http://schemas.microsoft.com/office/drawing/2014/main" id="{686D434F-BAD6-4FFA-9258-47F11C7EEB22}"/>
              </a:ext>
            </a:extLst>
          </p:cNvPr>
          <p:cNvSpPr txBox="1"/>
          <p:nvPr/>
        </p:nvSpPr>
        <p:spPr>
          <a:xfrm>
            <a:off x="11080495" y="5595135"/>
            <a:ext cx="442750" cy="369332"/>
          </a:xfrm>
          <a:prstGeom prst="rect">
            <a:avLst/>
          </a:prstGeom>
          <a:noFill/>
        </p:spPr>
        <p:txBody>
          <a:bodyPr wrap="none" rtlCol="0">
            <a:spAutoFit/>
          </a:bodyPr>
          <a:lstStyle/>
          <a:p>
            <a:r>
              <a:rPr lang="en-US" dirty="0">
                <a:solidFill>
                  <a:schemeClr val="bg1">
                    <a:lumMod val="75000"/>
                  </a:schemeClr>
                </a:solidFill>
              </a:rPr>
              <a:t>[1]</a:t>
            </a:r>
          </a:p>
        </p:txBody>
      </p:sp>
      <p:sp>
        <p:nvSpPr>
          <p:cNvPr id="8" name="TextBox 7">
            <a:extLst>
              <a:ext uri="{FF2B5EF4-FFF2-40B4-BE49-F238E27FC236}">
                <a16:creationId xmlns:a16="http://schemas.microsoft.com/office/drawing/2014/main" id="{1863A823-D387-40D2-9794-7318A484854F}"/>
              </a:ext>
            </a:extLst>
          </p:cNvPr>
          <p:cNvSpPr txBox="1"/>
          <p:nvPr/>
        </p:nvSpPr>
        <p:spPr>
          <a:xfrm>
            <a:off x="735168" y="1157389"/>
            <a:ext cx="11035300"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Multi-compartment model :</a:t>
            </a:r>
            <a:endParaRPr lang="fr-BE" sz="2000" dirty="0"/>
          </a:p>
          <a:p>
            <a:pPr marL="742950" lvl="1" indent="-285750">
              <a:buFontTx/>
              <a:buChar char="-"/>
            </a:pPr>
            <a:r>
              <a:rPr lang="en-US" sz="2000" dirty="0"/>
              <a:t>Fiber populations : 		heterogenous distribution of anisotropic Gaussian diffusions</a:t>
            </a:r>
          </a:p>
          <a:p>
            <a:pPr marL="742950" lvl="1" indent="-285750">
              <a:buFontTx/>
              <a:buChar char="-"/>
            </a:pPr>
            <a:r>
              <a:rPr lang="en-US" sz="2000" dirty="0"/>
              <a:t>Isotropic compartment : 	isotropic Gaussian diffusion</a:t>
            </a:r>
          </a:p>
        </p:txBody>
      </p:sp>
    </p:spTree>
    <p:extLst>
      <p:ext uri="{BB962C8B-B14F-4D97-AF65-F5344CB8AC3E}">
        <p14:creationId xmlns:p14="http://schemas.microsoft.com/office/powerpoint/2010/main" val="37056711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3962B93-2732-40A8-B5F7-B45E5A617FA1}"/>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DIAMOND outputs per compartment</a:t>
            </a:r>
            <a:endParaRPr lang="fr-BE" dirty="0">
              <a:solidFill>
                <a:schemeClr val="tx1">
                  <a:lumMod val="65000"/>
                  <a:lumOff val="35000"/>
                </a:schemeClr>
              </a:solidFill>
            </a:endParaRPr>
          </a:p>
        </p:txBody>
      </p:sp>
      <p:pic>
        <p:nvPicPr>
          <p:cNvPr id="5" name="Graphic 4" descr="Cube">
            <a:extLst>
              <a:ext uri="{FF2B5EF4-FFF2-40B4-BE49-F238E27FC236}">
                <a16:creationId xmlns:a16="http://schemas.microsoft.com/office/drawing/2014/main" id="{336CBA39-F9F3-4054-8DDF-D12F08975E7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2673" y="2874236"/>
            <a:ext cx="1361441" cy="1361441"/>
          </a:xfrm>
          <a:prstGeom prst="rect">
            <a:avLst/>
          </a:prstGeom>
        </p:spPr>
      </p:pic>
      <p:cxnSp>
        <p:nvCxnSpPr>
          <p:cNvPr id="6" name="Connector: Elbow 5">
            <a:extLst>
              <a:ext uri="{FF2B5EF4-FFF2-40B4-BE49-F238E27FC236}">
                <a16:creationId xmlns:a16="http://schemas.microsoft.com/office/drawing/2014/main" id="{53AEFC59-9039-475B-A67B-0D9B85C7B5A1}"/>
              </a:ext>
            </a:extLst>
          </p:cNvPr>
          <p:cNvCxnSpPr>
            <a:cxnSpLocks/>
            <a:stCxn id="5" idx="3"/>
          </p:cNvCxnSpPr>
          <p:nvPr/>
        </p:nvCxnSpPr>
        <p:spPr>
          <a:xfrm flipV="1">
            <a:off x="1734114" y="1610368"/>
            <a:ext cx="2001016" cy="1944589"/>
          </a:xfrm>
          <a:prstGeom prst="bentConnector3">
            <a:avLst>
              <a:gd name="adj1" fmla="val 50000"/>
            </a:avLst>
          </a:prstGeom>
          <a:ln w="571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Cylinder 12">
            <a:extLst>
              <a:ext uri="{FF2B5EF4-FFF2-40B4-BE49-F238E27FC236}">
                <a16:creationId xmlns:a16="http://schemas.microsoft.com/office/drawing/2014/main" id="{A54C039E-91FB-4D16-BDE2-C025BAC1974B}"/>
              </a:ext>
            </a:extLst>
          </p:cNvPr>
          <p:cNvSpPr/>
          <p:nvPr/>
        </p:nvSpPr>
        <p:spPr>
          <a:xfrm rot="6656484">
            <a:off x="4201124" y="1248841"/>
            <a:ext cx="267509" cy="1152728"/>
          </a:xfrm>
          <a:prstGeom prst="can">
            <a:avLst/>
          </a:prstGeom>
          <a:solidFill>
            <a:schemeClr val="accent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Connector: Elbow 13">
            <a:extLst>
              <a:ext uri="{FF2B5EF4-FFF2-40B4-BE49-F238E27FC236}">
                <a16:creationId xmlns:a16="http://schemas.microsoft.com/office/drawing/2014/main" id="{0E5F397D-D869-4E3E-8275-5B2685B52A81}"/>
              </a:ext>
            </a:extLst>
          </p:cNvPr>
          <p:cNvCxnSpPr>
            <a:cxnSpLocks/>
          </p:cNvCxnSpPr>
          <p:nvPr/>
        </p:nvCxnSpPr>
        <p:spPr>
          <a:xfrm flipV="1">
            <a:off x="1734114" y="3554957"/>
            <a:ext cx="2014665" cy="1"/>
          </a:xfrm>
          <a:prstGeom prst="bentConnector3">
            <a:avLst>
              <a:gd name="adj1" fmla="val 50000"/>
            </a:avLst>
          </a:prstGeom>
          <a:ln w="571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Cylinder 16">
            <a:extLst>
              <a:ext uri="{FF2B5EF4-FFF2-40B4-BE49-F238E27FC236}">
                <a16:creationId xmlns:a16="http://schemas.microsoft.com/office/drawing/2014/main" id="{DAF889BC-C5C6-494D-B98D-DF29E56D7562}"/>
              </a:ext>
            </a:extLst>
          </p:cNvPr>
          <p:cNvSpPr/>
          <p:nvPr/>
        </p:nvSpPr>
        <p:spPr>
          <a:xfrm rot="4353339">
            <a:off x="4191329" y="2938209"/>
            <a:ext cx="267509" cy="1152728"/>
          </a:xfrm>
          <a:prstGeom prst="can">
            <a:avLst/>
          </a:prstGeom>
          <a:solidFill>
            <a:schemeClr val="accent6"/>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Connector: Elbow 19">
            <a:extLst>
              <a:ext uri="{FF2B5EF4-FFF2-40B4-BE49-F238E27FC236}">
                <a16:creationId xmlns:a16="http://schemas.microsoft.com/office/drawing/2014/main" id="{E176B8AB-5845-4568-B351-D487C8E6C195}"/>
              </a:ext>
            </a:extLst>
          </p:cNvPr>
          <p:cNvCxnSpPr>
            <a:cxnSpLocks/>
            <a:stCxn id="5" idx="3"/>
            <a:endCxn id="11" idx="1"/>
          </p:cNvCxnSpPr>
          <p:nvPr/>
        </p:nvCxnSpPr>
        <p:spPr>
          <a:xfrm>
            <a:off x="1734114" y="3554957"/>
            <a:ext cx="2006956" cy="1867601"/>
          </a:xfrm>
          <a:prstGeom prst="bentConnector3">
            <a:avLst>
              <a:gd name="adj1" fmla="val 50000"/>
            </a:avLst>
          </a:prstGeom>
          <a:ln w="571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7C3960D-3C87-473D-B303-70D02AFA13BD}"/>
              </a:ext>
            </a:extLst>
          </p:cNvPr>
          <p:cNvSpPr txBox="1"/>
          <p:nvPr/>
        </p:nvSpPr>
        <p:spPr>
          <a:xfrm>
            <a:off x="6227062" y="1494285"/>
            <a:ext cx="5592265"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t>Volume fraction (</a:t>
            </a:r>
            <a:r>
              <a:rPr lang="en-US" sz="2000" dirty="0">
                <a:latin typeface="Consolas" panose="020B0609020204030204" pitchFamily="49" charset="0"/>
              </a:rPr>
              <a:t>fraction</a:t>
            </a:r>
            <a:r>
              <a:rPr lang="en-US" sz="2000" dirty="0"/>
              <a:t>) </a:t>
            </a:r>
          </a:p>
          <a:p>
            <a:pPr marL="285750" indent="-285750">
              <a:buFont typeface="Arial" panose="020B0604020202020204" pitchFamily="34" charset="0"/>
              <a:buChar char="•"/>
            </a:pPr>
            <a:r>
              <a:rPr lang="en-US" sz="2000" dirty="0"/>
              <a:t>Heterogeneity index (</a:t>
            </a:r>
            <a:r>
              <a:rPr lang="en-US" sz="2000" dirty="0">
                <a:latin typeface="Consolas" panose="020B0609020204030204" pitchFamily="49" charset="0"/>
              </a:rPr>
              <a:t>HEI</a:t>
            </a:r>
            <a:r>
              <a:rPr lang="en-US" sz="2000" dirty="0"/>
              <a:t>) :</a:t>
            </a:r>
          </a:p>
          <a:p>
            <a:pPr algn="ctr"/>
            <a:endParaRPr lang="en-US" sz="2000" dirty="0"/>
          </a:p>
          <a:p>
            <a:pPr algn="ctr"/>
            <a:r>
              <a:rPr lang="en-US" sz="2000" dirty="0">
                <a:solidFill>
                  <a:schemeClr val="bg1">
                    <a:lumMod val="50000"/>
                  </a:schemeClr>
                </a:solidFill>
              </a:rPr>
              <a:t>→ Similar to ODI metric in NODDI</a:t>
            </a:r>
          </a:p>
          <a:p>
            <a:pPr algn="ctr"/>
            <a:endParaRPr lang="en-US" sz="2000" dirty="0"/>
          </a:p>
          <a:p>
            <a:pPr algn="ctr"/>
            <a:endParaRPr lang="en-US" sz="2000" dirty="0"/>
          </a:p>
          <a:p>
            <a:pPr marL="285750" indent="-285750">
              <a:buFont typeface="Arial" panose="020B0604020202020204" pitchFamily="34" charset="0"/>
              <a:buChar char="•"/>
            </a:pPr>
            <a:r>
              <a:rPr lang="en-US" sz="2000" dirty="0"/>
              <a:t>Volume fraction (</a:t>
            </a:r>
            <a:r>
              <a:rPr lang="en-US" sz="2000" dirty="0">
                <a:latin typeface="Consolas" panose="020B0609020204030204" pitchFamily="49" charset="0"/>
              </a:rPr>
              <a:t>fraction</a:t>
            </a:r>
            <a:r>
              <a:rPr lang="en-US" sz="2000" dirty="0"/>
              <a:t>) </a:t>
            </a:r>
          </a:p>
          <a:p>
            <a:pPr marL="285750" indent="-285750">
              <a:buFont typeface="Arial" panose="020B0604020202020204" pitchFamily="34" charset="0"/>
              <a:buChar char="•"/>
            </a:pPr>
            <a:r>
              <a:rPr lang="en-US" sz="2000" dirty="0"/>
              <a:t>Heterogeneity index (</a:t>
            </a:r>
            <a:r>
              <a:rPr lang="en-US" sz="2000" dirty="0">
                <a:latin typeface="Consolas" panose="020B0609020204030204" pitchFamily="49" charset="0"/>
              </a:rPr>
              <a:t>HEI</a:t>
            </a:r>
            <a:r>
              <a:rPr lang="en-US" sz="2000" dirty="0"/>
              <a:t>)</a:t>
            </a:r>
          </a:p>
          <a:p>
            <a:endParaRPr lang="en-US" sz="2000" dirty="0"/>
          </a:p>
          <a:p>
            <a:endParaRPr lang="en-US" sz="2000" dirty="0"/>
          </a:p>
          <a:p>
            <a:endParaRPr lang="en-US" sz="2000" dirty="0"/>
          </a:p>
          <a:p>
            <a:endParaRPr lang="en-US" sz="2000" dirty="0"/>
          </a:p>
          <a:p>
            <a:pPr marL="285750" indent="-285750">
              <a:buFont typeface="Arial" panose="020B0604020202020204" pitchFamily="34" charset="0"/>
              <a:buChar char="•"/>
            </a:pPr>
            <a:r>
              <a:rPr lang="en-US" sz="2000" dirty="0"/>
              <a:t>Volume fraction (</a:t>
            </a:r>
            <a:r>
              <a:rPr lang="en-US" sz="2000" dirty="0">
                <a:latin typeface="Consolas" panose="020B0609020204030204" pitchFamily="49" charset="0"/>
              </a:rPr>
              <a:t>fraction</a:t>
            </a:r>
            <a:r>
              <a:rPr lang="en-US" sz="2000" dirty="0"/>
              <a:t>) </a:t>
            </a:r>
          </a:p>
        </p:txBody>
      </p:sp>
      <p:sp>
        <p:nvSpPr>
          <p:cNvPr id="11" name="Rectangle 10">
            <a:extLst>
              <a:ext uri="{FF2B5EF4-FFF2-40B4-BE49-F238E27FC236}">
                <a16:creationId xmlns:a16="http://schemas.microsoft.com/office/drawing/2014/main" id="{98842568-D694-4AB9-B9BB-9D88E417E306}"/>
              </a:ext>
            </a:extLst>
          </p:cNvPr>
          <p:cNvSpPr/>
          <p:nvPr/>
        </p:nvSpPr>
        <p:spPr>
          <a:xfrm>
            <a:off x="3741070" y="4776515"/>
            <a:ext cx="1179907" cy="1292086"/>
          </a:xfrm>
          <a:prstGeom prst="rect">
            <a:avLst/>
          </a:prstGeom>
          <a:solidFill>
            <a:srgbClr val="EE6B62"/>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ight Brace 29">
            <a:extLst>
              <a:ext uri="{FF2B5EF4-FFF2-40B4-BE49-F238E27FC236}">
                <a16:creationId xmlns:a16="http://schemas.microsoft.com/office/drawing/2014/main" id="{7361CA9C-2EAA-4AA1-BEA7-7CAB8A568F8A}"/>
              </a:ext>
            </a:extLst>
          </p:cNvPr>
          <p:cNvSpPr/>
          <p:nvPr/>
        </p:nvSpPr>
        <p:spPr>
          <a:xfrm>
            <a:off x="5486400" y="1145617"/>
            <a:ext cx="177071" cy="1452514"/>
          </a:xfrm>
          <a:prstGeom prst="rightBrace">
            <a:avLst/>
          </a:prstGeom>
          <a:noFill/>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Right Brace 30">
            <a:extLst>
              <a:ext uri="{FF2B5EF4-FFF2-40B4-BE49-F238E27FC236}">
                <a16:creationId xmlns:a16="http://schemas.microsoft.com/office/drawing/2014/main" id="{63838784-ED2B-4690-8ECD-EE3FCD3D744A}"/>
              </a:ext>
            </a:extLst>
          </p:cNvPr>
          <p:cNvSpPr/>
          <p:nvPr/>
        </p:nvSpPr>
        <p:spPr>
          <a:xfrm>
            <a:off x="5486400" y="2828699"/>
            <a:ext cx="177071" cy="1452514"/>
          </a:xfrm>
          <a:prstGeom prst="rightBrace">
            <a:avLst/>
          </a:prstGeom>
          <a:noFill/>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Right Brace 31">
            <a:extLst>
              <a:ext uri="{FF2B5EF4-FFF2-40B4-BE49-F238E27FC236}">
                <a16:creationId xmlns:a16="http://schemas.microsoft.com/office/drawing/2014/main" id="{F47B79DC-E2CB-4DED-8BA6-6E3D551B52E7}"/>
              </a:ext>
            </a:extLst>
          </p:cNvPr>
          <p:cNvSpPr/>
          <p:nvPr/>
        </p:nvSpPr>
        <p:spPr>
          <a:xfrm>
            <a:off x="5486399" y="4696301"/>
            <a:ext cx="177071" cy="1452514"/>
          </a:xfrm>
          <a:prstGeom prst="rightBrace">
            <a:avLst/>
          </a:prstGeom>
          <a:noFill/>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Slide Number Placeholder 32">
            <a:extLst>
              <a:ext uri="{FF2B5EF4-FFF2-40B4-BE49-F238E27FC236}">
                <a16:creationId xmlns:a16="http://schemas.microsoft.com/office/drawing/2014/main" id="{4AD4316A-294C-4C60-9EAB-8CE1AA295986}"/>
              </a:ext>
            </a:extLst>
          </p:cNvPr>
          <p:cNvSpPr>
            <a:spLocks noGrp="1"/>
          </p:cNvSpPr>
          <p:nvPr>
            <p:ph type="sldNum" sz="quarter" idx="12"/>
          </p:nvPr>
        </p:nvSpPr>
        <p:spPr/>
        <p:txBody>
          <a:bodyPr/>
          <a:lstStyle/>
          <a:p>
            <a:fld id="{D5EA5BFB-2E93-4DAC-AFF6-B25943B8914F}" type="slidenum">
              <a:rPr lang="en-US" smtClean="0"/>
              <a:t>17</a:t>
            </a:fld>
            <a:endParaRPr lang="en-US"/>
          </a:p>
        </p:txBody>
      </p:sp>
      <p:sp>
        <p:nvSpPr>
          <p:cNvPr id="34" name="Right Brace 33">
            <a:extLst>
              <a:ext uri="{FF2B5EF4-FFF2-40B4-BE49-F238E27FC236}">
                <a16:creationId xmlns:a16="http://schemas.microsoft.com/office/drawing/2014/main" id="{164D18E4-B1F2-459D-9E94-CF480232CC30}"/>
              </a:ext>
            </a:extLst>
          </p:cNvPr>
          <p:cNvSpPr/>
          <p:nvPr/>
        </p:nvSpPr>
        <p:spPr>
          <a:xfrm>
            <a:off x="9907218" y="1516899"/>
            <a:ext cx="177071" cy="709949"/>
          </a:xfrm>
          <a:prstGeom prst="rightBrace">
            <a:avLst/>
          </a:prstGeom>
          <a:noFill/>
          <a:ln w="28575">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24738FAE-C945-492E-ABCF-9D05BAF46811}"/>
              </a:ext>
            </a:extLst>
          </p:cNvPr>
          <p:cNvSpPr txBox="1"/>
          <p:nvPr/>
        </p:nvSpPr>
        <p:spPr>
          <a:xfrm>
            <a:off x="10422286" y="1687207"/>
            <a:ext cx="1502271" cy="369332"/>
          </a:xfrm>
          <a:prstGeom prst="rect">
            <a:avLst/>
          </a:prstGeom>
          <a:noFill/>
        </p:spPr>
        <p:txBody>
          <a:bodyPr wrap="none" rtlCol="0">
            <a:spAutoFit/>
          </a:bodyPr>
          <a:lstStyle/>
          <a:p>
            <a:r>
              <a:rPr lang="en-US" dirty="0">
                <a:solidFill>
                  <a:schemeClr val="bg1">
                    <a:lumMod val="50000"/>
                  </a:schemeClr>
                </a:solidFill>
              </a:rPr>
              <a:t>Between [0,1]</a:t>
            </a:r>
          </a:p>
        </p:txBody>
      </p:sp>
    </p:spTree>
    <p:extLst>
      <p:ext uri="{BB962C8B-B14F-4D97-AF65-F5344CB8AC3E}">
        <p14:creationId xmlns:p14="http://schemas.microsoft.com/office/powerpoint/2010/main" val="32060265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9E18D5-4C18-4CB1-9DCB-4FEB243047E1}"/>
              </a:ext>
            </a:extLst>
          </p:cNvPr>
          <p:cNvPicPr>
            <a:picLocks noChangeAspect="1"/>
          </p:cNvPicPr>
          <p:nvPr/>
        </p:nvPicPr>
        <p:blipFill>
          <a:blip r:embed="rId2"/>
          <a:stretch>
            <a:fillRect/>
          </a:stretch>
        </p:blipFill>
        <p:spPr>
          <a:xfrm>
            <a:off x="1122066" y="326571"/>
            <a:ext cx="9947868" cy="6858000"/>
          </a:xfrm>
          <a:prstGeom prst="rect">
            <a:avLst/>
          </a:prstGeom>
        </p:spPr>
      </p:pic>
      <p:sp>
        <p:nvSpPr>
          <p:cNvPr id="4" name="Title 1">
            <a:extLst>
              <a:ext uri="{FF2B5EF4-FFF2-40B4-BE49-F238E27FC236}">
                <a16:creationId xmlns:a16="http://schemas.microsoft.com/office/drawing/2014/main" id="{9A4E0255-AA83-484C-B382-CF44BD55D5A8}"/>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DTI metrics from DIAMOND tensors</a:t>
            </a:r>
            <a:endParaRPr lang="fr-BE" dirty="0">
              <a:solidFill>
                <a:schemeClr val="tx1">
                  <a:lumMod val="65000"/>
                  <a:lumOff val="35000"/>
                </a:schemeClr>
              </a:solidFill>
            </a:endParaRPr>
          </a:p>
        </p:txBody>
      </p:sp>
      <p:sp>
        <p:nvSpPr>
          <p:cNvPr id="2" name="Slide Number Placeholder 1">
            <a:extLst>
              <a:ext uri="{FF2B5EF4-FFF2-40B4-BE49-F238E27FC236}">
                <a16:creationId xmlns:a16="http://schemas.microsoft.com/office/drawing/2014/main" id="{9245405E-DE47-4BBB-AFED-1CF18682C387}"/>
              </a:ext>
            </a:extLst>
          </p:cNvPr>
          <p:cNvSpPr>
            <a:spLocks noGrp="1"/>
          </p:cNvSpPr>
          <p:nvPr>
            <p:ph type="sldNum" sz="quarter" idx="12"/>
          </p:nvPr>
        </p:nvSpPr>
        <p:spPr/>
        <p:txBody>
          <a:bodyPr/>
          <a:lstStyle/>
          <a:p>
            <a:fld id="{D5EA5BFB-2E93-4DAC-AFF6-B25943B8914F}" type="slidenum">
              <a:rPr lang="en-US" smtClean="0"/>
              <a:t>18</a:t>
            </a:fld>
            <a:endParaRPr lang="en-US"/>
          </a:p>
        </p:txBody>
      </p:sp>
    </p:spTree>
    <p:extLst>
      <p:ext uri="{BB962C8B-B14F-4D97-AF65-F5344CB8AC3E}">
        <p14:creationId xmlns:p14="http://schemas.microsoft.com/office/powerpoint/2010/main" val="1561045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lide Number Placeholder 18">
            <a:extLst>
              <a:ext uri="{FF2B5EF4-FFF2-40B4-BE49-F238E27FC236}">
                <a16:creationId xmlns:a16="http://schemas.microsoft.com/office/drawing/2014/main" id="{75D8BC9E-A1AA-4E36-BB8E-21537D57768E}"/>
              </a:ext>
            </a:extLst>
          </p:cNvPr>
          <p:cNvSpPr>
            <a:spLocks noGrp="1"/>
          </p:cNvSpPr>
          <p:nvPr>
            <p:ph type="sldNum" sz="quarter" idx="12"/>
          </p:nvPr>
        </p:nvSpPr>
        <p:spPr/>
        <p:txBody>
          <a:bodyPr/>
          <a:lstStyle/>
          <a:p>
            <a:fld id="{E412A490-8894-4293-B59F-59A8B305CFF1}" type="slidenum">
              <a:rPr lang="en-US" smtClean="0"/>
              <a:t>19</a:t>
            </a:fld>
            <a:endParaRPr lang="en-US"/>
          </a:p>
        </p:txBody>
      </p:sp>
      <p:sp>
        <p:nvSpPr>
          <p:cNvPr id="2" name="Title 1">
            <a:extLst>
              <a:ext uri="{FF2B5EF4-FFF2-40B4-BE49-F238E27FC236}">
                <a16:creationId xmlns:a16="http://schemas.microsoft.com/office/drawing/2014/main" id="{87E002DF-AE8B-4749-8E6F-70C6EA47B94C}"/>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DTI metrics from DIAMOND tensors</a:t>
            </a:r>
            <a:endParaRPr lang="fr-BE" dirty="0">
              <a:solidFill>
                <a:schemeClr val="tx1">
                  <a:lumMod val="65000"/>
                  <a:lumOff val="35000"/>
                </a:schemeClr>
              </a:solidFill>
            </a:endParaRPr>
          </a:p>
        </p:txBody>
      </p:sp>
      <p:sp>
        <p:nvSpPr>
          <p:cNvPr id="3" name="TextBox 2">
            <a:extLst>
              <a:ext uri="{FF2B5EF4-FFF2-40B4-BE49-F238E27FC236}">
                <a16:creationId xmlns:a16="http://schemas.microsoft.com/office/drawing/2014/main" id="{4F5184CF-9D09-445E-A942-DDC369BD02EF}"/>
              </a:ext>
            </a:extLst>
          </p:cNvPr>
          <p:cNvSpPr txBox="1"/>
          <p:nvPr/>
        </p:nvSpPr>
        <p:spPr>
          <a:xfrm>
            <a:off x="155448" y="816805"/>
            <a:ext cx="3015697" cy="400110"/>
          </a:xfrm>
          <a:prstGeom prst="rect">
            <a:avLst/>
          </a:prstGeom>
          <a:noFill/>
        </p:spPr>
        <p:txBody>
          <a:bodyPr wrap="none" rtlCol="0">
            <a:spAutoFit/>
          </a:bodyPr>
          <a:lstStyle/>
          <a:p>
            <a:r>
              <a:rPr lang="en-US" sz="2000" dirty="0"/>
              <a:t>For each DIAMOND tensor:</a:t>
            </a:r>
          </a:p>
        </p:txBody>
      </p:sp>
      <p:sp>
        <p:nvSpPr>
          <p:cNvPr id="4" name="TextBox 3">
            <a:extLst>
              <a:ext uri="{FF2B5EF4-FFF2-40B4-BE49-F238E27FC236}">
                <a16:creationId xmlns:a16="http://schemas.microsoft.com/office/drawing/2014/main" id="{254AD448-921E-4DC9-A138-6497A0BC9F24}"/>
              </a:ext>
            </a:extLst>
          </p:cNvPr>
          <p:cNvSpPr txBox="1"/>
          <p:nvPr/>
        </p:nvSpPr>
        <p:spPr>
          <a:xfrm>
            <a:off x="654797" y="5994443"/>
            <a:ext cx="3879524" cy="646331"/>
          </a:xfrm>
          <a:prstGeom prst="rect">
            <a:avLst/>
          </a:prstGeom>
          <a:noFill/>
        </p:spPr>
        <p:txBody>
          <a:bodyPr wrap="none" rtlCol="0">
            <a:spAutoFit/>
          </a:bodyPr>
          <a:lstStyle/>
          <a:p>
            <a:pPr algn="ctr"/>
            <a:r>
              <a:rPr lang="en-US" dirty="0">
                <a:solidFill>
                  <a:schemeClr val="tx1">
                    <a:lumMod val="50000"/>
                    <a:lumOff val="50000"/>
                  </a:schemeClr>
                </a:solidFill>
              </a:rPr>
              <a:t>Tensor 0 (t0)</a:t>
            </a:r>
            <a:br>
              <a:rPr lang="en-US" dirty="0">
                <a:solidFill>
                  <a:schemeClr val="tx1">
                    <a:lumMod val="50000"/>
                    <a:lumOff val="50000"/>
                  </a:schemeClr>
                </a:solidFill>
              </a:rPr>
            </a:br>
            <a:r>
              <a:rPr lang="en-US" dirty="0">
                <a:solidFill>
                  <a:schemeClr val="tx1">
                    <a:lumMod val="50000"/>
                    <a:lumOff val="50000"/>
                  </a:schemeClr>
                </a:solidFill>
              </a:rPr>
              <a:t>Representing the main fiber population</a:t>
            </a:r>
          </a:p>
        </p:txBody>
      </p:sp>
      <p:cxnSp>
        <p:nvCxnSpPr>
          <p:cNvPr id="6" name="Connector: Elbow 5">
            <a:extLst>
              <a:ext uri="{FF2B5EF4-FFF2-40B4-BE49-F238E27FC236}">
                <a16:creationId xmlns:a16="http://schemas.microsoft.com/office/drawing/2014/main" id="{CBAB61E8-2228-47E9-9C47-CDE6C31D6C51}"/>
              </a:ext>
            </a:extLst>
          </p:cNvPr>
          <p:cNvCxnSpPr>
            <a:cxnSpLocks/>
            <a:stCxn id="8" idx="3"/>
            <a:endCxn id="7" idx="1"/>
          </p:cNvCxnSpPr>
          <p:nvPr/>
        </p:nvCxnSpPr>
        <p:spPr>
          <a:xfrm flipV="1">
            <a:off x="4321014" y="2389735"/>
            <a:ext cx="1672458" cy="1501089"/>
          </a:xfrm>
          <a:prstGeom prst="bentConnector3">
            <a:avLst/>
          </a:prstGeom>
          <a:ln w="571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88088BE6-F56C-4A48-BC2B-6F7A610E5310}"/>
              </a:ext>
            </a:extLst>
          </p:cNvPr>
          <p:cNvSpPr/>
          <p:nvPr/>
        </p:nvSpPr>
        <p:spPr>
          <a:xfrm>
            <a:off x="5993472" y="1939735"/>
            <a:ext cx="900000" cy="900000"/>
          </a:xfrm>
          <a:prstGeom prst="rect">
            <a:avLst/>
          </a:prstGeom>
          <a:noFill/>
          <a:ln w="571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50000"/>
                    <a:lumOff val="50000"/>
                  </a:schemeClr>
                </a:solidFill>
              </a:rPr>
              <a:t>t0_FA</a:t>
            </a:r>
          </a:p>
        </p:txBody>
      </p:sp>
      <p:cxnSp>
        <p:nvCxnSpPr>
          <p:cNvPr id="20" name="Connector: Elbow 19">
            <a:extLst>
              <a:ext uri="{FF2B5EF4-FFF2-40B4-BE49-F238E27FC236}">
                <a16:creationId xmlns:a16="http://schemas.microsoft.com/office/drawing/2014/main" id="{1700CA0A-E1E4-4E30-B707-026280DB07EB}"/>
              </a:ext>
            </a:extLst>
          </p:cNvPr>
          <p:cNvCxnSpPr>
            <a:cxnSpLocks/>
            <a:stCxn id="8" idx="3"/>
            <a:endCxn id="21" idx="1"/>
          </p:cNvCxnSpPr>
          <p:nvPr/>
        </p:nvCxnSpPr>
        <p:spPr>
          <a:xfrm flipV="1">
            <a:off x="4321014" y="3445435"/>
            <a:ext cx="1672458" cy="445389"/>
          </a:xfrm>
          <a:prstGeom prst="bentConnector3">
            <a:avLst/>
          </a:prstGeom>
          <a:ln w="571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DD3C32FB-64A3-453A-A6C9-65453E778338}"/>
              </a:ext>
            </a:extLst>
          </p:cNvPr>
          <p:cNvSpPr/>
          <p:nvPr/>
        </p:nvSpPr>
        <p:spPr>
          <a:xfrm>
            <a:off x="5993472" y="2995435"/>
            <a:ext cx="900000" cy="900000"/>
          </a:xfrm>
          <a:prstGeom prst="rect">
            <a:avLst/>
          </a:prstGeom>
          <a:noFill/>
          <a:ln w="571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50000"/>
                    <a:lumOff val="50000"/>
                  </a:schemeClr>
                </a:solidFill>
              </a:rPr>
              <a:t>t0_MD</a:t>
            </a:r>
          </a:p>
        </p:txBody>
      </p:sp>
      <p:cxnSp>
        <p:nvCxnSpPr>
          <p:cNvPr id="22" name="Connector: Elbow 21">
            <a:extLst>
              <a:ext uri="{FF2B5EF4-FFF2-40B4-BE49-F238E27FC236}">
                <a16:creationId xmlns:a16="http://schemas.microsoft.com/office/drawing/2014/main" id="{1FC62E4C-7487-46C1-9584-FD59665E3EB7}"/>
              </a:ext>
            </a:extLst>
          </p:cNvPr>
          <p:cNvCxnSpPr>
            <a:cxnSpLocks/>
            <a:stCxn id="8" idx="3"/>
            <a:endCxn id="23" idx="1"/>
          </p:cNvCxnSpPr>
          <p:nvPr/>
        </p:nvCxnSpPr>
        <p:spPr>
          <a:xfrm>
            <a:off x="4321014" y="3890824"/>
            <a:ext cx="1672458" cy="610311"/>
          </a:xfrm>
          <a:prstGeom prst="bentConnector3">
            <a:avLst/>
          </a:prstGeom>
          <a:ln w="571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02175A20-34B1-415D-9580-FCDAA1C9B313}"/>
              </a:ext>
            </a:extLst>
          </p:cNvPr>
          <p:cNvSpPr/>
          <p:nvPr/>
        </p:nvSpPr>
        <p:spPr>
          <a:xfrm>
            <a:off x="5993472" y="4051135"/>
            <a:ext cx="900000" cy="900000"/>
          </a:xfrm>
          <a:prstGeom prst="rect">
            <a:avLst/>
          </a:prstGeom>
          <a:noFill/>
          <a:ln w="571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50000"/>
                    <a:lumOff val="50000"/>
                  </a:schemeClr>
                </a:solidFill>
              </a:rPr>
              <a:t>t0_AD</a:t>
            </a:r>
          </a:p>
        </p:txBody>
      </p:sp>
      <p:cxnSp>
        <p:nvCxnSpPr>
          <p:cNvPr id="24" name="Connector: Elbow 23">
            <a:extLst>
              <a:ext uri="{FF2B5EF4-FFF2-40B4-BE49-F238E27FC236}">
                <a16:creationId xmlns:a16="http://schemas.microsoft.com/office/drawing/2014/main" id="{ED7AA473-46E9-4E62-95B7-B4062A74DC7E}"/>
              </a:ext>
            </a:extLst>
          </p:cNvPr>
          <p:cNvCxnSpPr>
            <a:cxnSpLocks/>
            <a:stCxn id="8" idx="3"/>
            <a:endCxn id="25" idx="1"/>
          </p:cNvCxnSpPr>
          <p:nvPr/>
        </p:nvCxnSpPr>
        <p:spPr>
          <a:xfrm>
            <a:off x="4321014" y="3890824"/>
            <a:ext cx="1672458" cy="1666011"/>
          </a:xfrm>
          <a:prstGeom prst="bentConnector3">
            <a:avLst/>
          </a:prstGeom>
          <a:ln w="571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00A54A31-FC93-428D-98D6-87F978FE28CA}"/>
              </a:ext>
            </a:extLst>
          </p:cNvPr>
          <p:cNvSpPr/>
          <p:nvPr/>
        </p:nvSpPr>
        <p:spPr>
          <a:xfrm>
            <a:off x="5993472" y="5106835"/>
            <a:ext cx="900000" cy="900000"/>
          </a:xfrm>
          <a:prstGeom prst="rect">
            <a:avLst/>
          </a:prstGeom>
          <a:noFill/>
          <a:ln w="571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50000"/>
                    <a:lumOff val="50000"/>
                  </a:schemeClr>
                </a:solidFill>
              </a:rPr>
              <a:t>t0_RD</a:t>
            </a:r>
          </a:p>
        </p:txBody>
      </p:sp>
      <p:sp>
        <p:nvSpPr>
          <p:cNvPr id="31" name="Rectangle 30">
            <a:extLst>
              <a:ext uri="{FF2B5EF4-FFF2-40B4-BE49-F238E27FC236}">
                <a16:creationId xmlns:a16="http://schemas.microsoft.com/office/drawing/2014/main" id="{B45954FC-68F0-4918-B3C0-EB6524A36340}"/>
              </a:ext>
            </a:extLst>
          </p:cNvPr>
          <p:cNvSpPr/>
          <p:nvPr/>
        </p:nvSpPr>
        <p:spPr>
          <a:xfrm>
            <a:off x="9917352" y="1939735"/>
            <a:ext cx="900000" cy="900000"/>
          </a:xfrm>
          <a:prstGeom prst="rect">
            <a:avLst/>
          </a:prstGeom>
          <a:noFill/>
          <a:ln w="571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lumMod val="50000"/>
                    <a:lumOff val="50000"/>
                  </a:schemeClr>
                </a:solidFill>
              </a:rPr>
              <a:t>wFA</a:t>
            </a:r>
            <a:endParaRPr lang="en-US" dirty="0">
              <a:solidFill>
                <a:schemeClr val="tx1">
                  <a:lumMod val="50000"/>
                  <a:lumOff val="50000"/>
                </a:schemeClr>
              </a:solidFill>
            </a:endParaRPr>
          </a:p>
        </p:txBody>
      </p:sp>
      <p:cxnSp>
        <p:nvCxnSpPr>
          <p:cNvPr id="38" name="Connector: Elbow 37">
            <a:extLst>
              <a:ext uri="{FF2B5EF4-FFF2-40B4-BE49-F238E27FC236}">
                <a16:creationId xmlns:a16="http://schemas.microsoft.com/office/drawing/2014/main" id="{49E47F52-0C89-4D75-9CAC-46EC48B96537}"/>
              </a:ext>
            </a:extLst>
          </p:cNvPr>
          <p:cNvCxnSpPr>
            <a:cxnSpLocks/>
            <a:stCxn id="104" idx="2"/>
            <a:endCxn id="31" idx="1"/>
          </p:cNvCxnSpPr>
          <p:nvPr/>
        </p:nvCxnSpPr>
        <p:spPr>
          <a:xfrm rot="16200000" flipH="1">
            <a:off x="8443107" y="915490"/>
            <a:ext cx="613382" cy="2335108"/>
          </a:xfrm>
          <a:prstGeom prst="bentConnector2">
            <a:avLst/>
          </a:prstGeom>
          <a:ln w="57150">
            <a:solidFill>
              <a:schemeClr val="bg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CB400436-887E-44A1-84BB-020F73CACC4B}"/>
              </a:ext>
            </a:extLst>
          </p:cNvPr>
          <p:cNvCxnSpPr>
            <a:cxnSpLocks/>
            <a:stCxn id="7" idx="3"/>
            <a:endCxn id="31" idx="1"/>
          </p:cNvCxnSpPr>
          <p:nvPr/>
        </p:nvCxnSpPr>
        <p:spPr>
          <a:xfrm>
            <a:off x="6893472" y="2389735"/>
            <a:ext cx="3023880" cy="0"/>
          </a:xfrm>
          <a:prstGeom prst="straightConnector1">
            <a:avLst/>
          </a:prstGeom>
          <a:ln w="571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F835F2E6-B7CC-4EF3-8640-21770DB7A156}"/>
              </a:ext>
            </a:extLst>
          </p:cNvPr>
          <p:cNvSpPr txBox="1"/>
          <p:nvPr/>
        </p:nvSpPr>
        <p:spPr>
          <a:xfrm>
            <a:off x="7862268" y="1999564"/>
            <a:ext cx="1875642" cy="369332"/>
          </a:xfrm>
          <a:prstGeom prst="rect">
            <a:avLst/>
          </a:prstGeom>
          <a:noFill/>
        </p:spPr>
        <p:txBody>
          <a:bodyPr wrap="none" rtlCol="0">
            <a:spAutoFit/>
          </a:bodyPr>
          <a:lstStyle/>
          <a:p>
            <a:r>
              <a:rPr lang="en-US" dirty="0">
                <a:solidFill>
                  <a:schemeClr val="accent2">
                    <a:lumMod val="75000"/>
                  </a:schemeClr>
                </a:solidFill>
              </a:rPr>
              <a:t>Weighted average</a:t>
            </a:r>
          </a:p>
        </p:txBody>
      </p:sp>
      <p:sp>
        <p:nvSpPr>
          <p:cNvPr id="104" name="Rectangle 103">
            <a:extLst>
              <a:ext uri="{FF2B5EF4-FFF2-40B4-BE49-F238E27FC236}">
                <a16:creationId xmlns:a16="http://schemas.microsoft.com/office/drawing/2014/main" id="{4B40E9B8-6896-49AE-912C-D18133A5C45D}"/>
              </a:ext>
            </a:extLst>
          </p:cNvPr>
          <p:cNvSpPr/>
          <p:nvPr/>
        </p:nvSpPr>
        <p:spPr>
          <a:xfrm>
            <a:off x="7132244" y="876353"/>
            <a:ext cx="900000" cy="900000"/>
          </a:xfrm>
          <a:prstGeom prst="rect">
            <a:avLst/>
          </a:prstGeom>
          <a:noFill/>
          <a:ln w="571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50000"/>
                    <a:lumOff val="50000"/>
                  </a:schemeClr>
                </a:solidFill>
              </a:rPr>
              <a:t>t1_FA</a:t>
            </a:r>
          </a:p>
        </p:txBody>
      </p:sp>
      <p:pic>
        <p:nvPicPr>
          <p:cNvPr id="8" name="Picture 7">
            <a:extLst>
              <a:ext uri="{FF2B5EF4-FFF2-40B4-BE49-F238E27FC236}">
                <a16:creationId xmlns:a16="http://schemas.microsoft.com/office/drawing/2014/main" id="{169E50CB-0FE4-4769-AFCA-EDBC343798EC}"/>
              </a:ext>
            </a:extLst>
          </p:cNvPr>
          <p:cNvPicPr>
            <a:picLocks noChangeAspect="1"/>
          </p:cNvPicPr>
          <p:nvPr/>
        </p:nvPicPr>
        <p:blipFill rotWithShape="1">
          <a:blip r:embed="rId2"/>
          <a:srcRect l="7082" t="1589" r="7865"/>
          <a:stretch/>
        </p:blipFill>
        <p:spPr>
          <a:xfrm>
            <a:off x="868103" y="1873485"/>
            <a:ext cx="3452911" cy="4034678"/>
          </a:xfrm>
          <a:prstGeom prst="rect">
            <a:avLst/>
          </a:prstGeom>
        </p:spPr>
      </p:pic>
    </p:spTree>
    <p:extLst>
      <p:ext uri="{BB962C8B-B14F-4D97-AF65-F5344CB8AC3E}">
        <p14:creationId xmlns:p14="http://schemas.microsoft.com/office/powerpoint/2010/main" val="3536618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1"/>
                                        </p:tgtEl>
                                        <p:attrNameLst>
                                          <p:attrName>style.visibility</p:attrName>
                                        </p:attrNameLst>
                                      </p:cBhvr>
                                      <p:to>
                                        <p:strVal val="visible"/>
                                      </p:to>
                                    </p:set>
                                    <p:animEffect transition="in" filter="fade">
                                      <p:cBhvr>
                                        <p:cTn id="10" dur="500"/>
                                        <p:tgtEl>
                                          <p:spTgt spid="10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4"/>
                                        </p:tgtEl>
                                        <p:attrNameLst>
                                          <p:attrName>style.visibility</p:attrName>
                                        </p:attrNameLst>
                                      </p:cBhvr>
                                      <p:to>
                                        <p:strVal val="visible"/>
                                      </p:to>
                                    </p:set>
                                    <p:animEffect transition="in" filter="fade">
                                      <p:cBhvr>
                                        <p:cTn id="13" dur="500"/>
                                        <p:tgtEl>
                                          <p:spTgt spid="104"/>
                                        </p:tgtEl>
                                      </p:cBhvr>
                                    </p:animEffect>
                                  </p:childTnLst>
                                </p:cTn>
                              </p:par>
                              <p:par>
                                <p:cTn id="14" presetID="10" presetClass="entr" presetSubtype="0" fill="hold" nodeType="withEffect">
                                  <p:stCondLst>
                                    <p:cond delay="0"/>
                                  </p:stCondLst>
                                  <p:childTnLst>
                                    <p:set>
                                      <p:cBhvr>
                                        <p:cTn id="15" dur="1" fill="hold">
                                          <p:stCondLst>
                                            <p:cond delay="0"/>
                                          </p:stCondLst>
                                        </p:cTn>
                                        <p:tgtEl>
                                          <p:spTgt spid="88"/>
                                        </p:tgtEl>
                                        <p:attrNameLst>
                                          <p:attrName>style.visibility</p:attrName>
                                        </p:attrNameLst>
                                      </p:cBhvr>
                                      <p:to>
                                        <p:strVal val="visible"/>
                                      </p:to>
                                    </p:set>
                                    <p:animEffect transition="in" filter="fade">
                                      <p:cBhvr>
                                        <p:cTn id="16" dur="500"/>
                                        <p:tgtEl>
                                          <p:spTgt spid="88"/>
                                        </p:tgtEl>
                                      </p:cBhvr>
                                    </p:animEffect>
                                  </p:childTnLst>
                                </p:cTn>
                              </p:par>
                              <p:par>
                                <p:cTn id="17" presetID="10" presetClass="entr" presetSubtype="0" fill="hold" nodeType="with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01" grpId="0"/>
      <p:bldP spid="10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E18C7A7-EFF2-4CEC-8B73-E87C1574438C}"/>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From microstructure to tensors</a:t>
            </a:r>
            <a:endParaRPr lang="fr-BE" dirty="0">
              <a:solidFill>
                <a:schemeClr val="tx1">
                  <a:lumMod val="65000"/>
                  <a:lumOff val="35000"/>
                </a:schemeClr>
              </a:solidFill>
            </a:endParaRPr>
          </a:p>
        </p:txBody>
      </p:sp>
      <mc:AlternateContent xmlns:mc="http://schemas.openxmlformats.org/markup-compatibility/2006">
        <mc:Choice xmlns:am3d="http://schemas.microsoft.com/office/drawing/2017/model3d" Requires="am3d">
          <p:graphicFrame>
            <p:nvGraphicFramePr>
              <p:cNvPr id="5" name="3D Model 4">
                <a:extLst>
                  <a:ext uri="{FF2B5EF4-FFF2-40B4-BE49-F238E27FC236}">
                    <a16:creationId xmlns:a16="http://schemas.microsoft.com/office/drawing/2014/main" id="{7B38BB67-CEEA-48BA-8409-70DFB704C098}"/>
                  </a:ext>
                </a:extLst>
              </p:cNvPr>
              <p:cNvGraphicFramePr>
                <a:graphicFrameLocks noChangeAspect="1"/>
              </p:cNvGraphicFramePr>
              <p:nvPr>
                <p:extLst>
                  <p:ext uri="{D42A27DB-BD31-4B8C-83A1-F6EECF244321}">
                    <p14:modId xmlns:p14="http://schemas.microsoft.com/office/powerpoint/2010/main" val="1654198280"/>
                  </p:ext>
                </p:extLst>
              </p:nvPr>
            </p:nvGraphicFramePr>
            <p:xfrm>
              <a:off x="3520060" y="1160025"/>
              <a:ext cx="5151880" cy="5011143"/>
            </p:xfrm>
            <a:graphic>
              <a:graphicData uri="http://schemas.microsoft.com/office/drawing/2017/model3d">
                <am3d:model3d r:embed="rId2">
                  <am3d:spPr>
                    <a:xfrm>
                      <a:off x="0" y="0"/>
                      <a:ext cx="5151880" cy="5011143"/>
                    </a:xfrm>
                    <a:prstGeom prst="rect">
                      <a:avLst/>
                    </a:prstGeom>
                  </am3d:spPr>
                  <am3d:camera>
                    <am3d:pos x="0" y="0" z="69381889"/>
                    <am3d:up dx="0" dy="36000000" dz="0"/>
                    <am3d:lookAt x="0" y="0" z="0"/>
                    <am3d:perspective fov="2700000"/>
                  </am3d:camera>
                  <am3d:trans>
                    <am3d:meterPerModelUnit n="15960952" d="1000000"/>
                    <am3d:preTrans dx="7205" dy="-17935153" dz="-94011"/>
                    <am3d:scale>
                      <am3d:sx n="1000000" d="1000000"/>
                      <am3d:sy n="1000000" d="1000000"/>
                      <am3d:sz n="1000000" d="1000000"/>
                    </am3d:scale>
                    <am3d:rot ax="1200000"/>
                    <am3d:postTrans dx="0" dy="0" dz="0"/>
                  </am3d:trans>
                  <am3d:raster rName="Office3DRenderer" rVer="16.0.8326">
                    <am3d:blip r:embed="rId3"/>
                  </am3d:raster>
                  <am3d:objViewport viewportSz="7312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a:extLst>
                  <a:ext uri="{FF2B5EF4-FFF2-40B4-BE49-F238E27FC236}">
                    <a16:creationId xmlns:a16="http://schemas.microsoft.com/office/drawing/2014/main" id="{7B38BB67-CEEA-48BA-8409-70DFB704C098}"/>
                  </a:ext>
                </a:extLst>
              </p:cNvPr>
              <p:cNvPicPr>
                <a:picLocks noGrp="1" noRot="1" noChangeAspect="1" noMove="1" noResize="1" noEditPoints="1" noAdjustHandles="1" noChangeArrowheads="1" noChangeShapeType="1" noCrop="1"/>
              </p:cNvPicPr>
              <p:nvPr/>
            </p:nvPicPr>
            <p:blipFill>
              <a:blip r:embed="rId3"/>
              <a:stretch>
                <a:fillRect/>
              </a:stretch>
            </p:blipFill>
            <p:spPr>
              <a:xfrm>
                <a:off x="3520060" y="1160025"/>
                <a:ext cx="5151880" cy="5011143"/>
              </a:xfrm>
              <a:prstGeom prst="rect">
                <a:avLst/>
              </a:prstGeom>
            </p:spPr>
          </p:pic>
        </mc:Fallback>
      </mc:AlternateContent>
      <p:sp>
        <p:nvSpPr>
          <p:cNvPr id="2" name="Slide Number Placeholder 1">
            <a:extLst>
              <a:ext uri="{FF2B5EF4-FFF2-40B4-BE49-F238E27FC236}">
                <a16:creationId xmlns:a16="http://schemas.microsoft.com/office/drawing/2014/main" id="{FDFE4B83-8861-4103-9AC3-221ECD49955C}"/>
              </a:ext>
            </a:extLst>
          </p:cNvPr>
          <p:cNvSpPr>
            <a:spLocks noGrp="1"/>
          </p:cNvSpPr>
          <p:nvPr>
            <p:ph type="sldNum" sz="quarter" idx="12"/>
          </p:nvPr>
        </p:nvSpPr>
        <p:spPr/>
        <p:txBody>
          <a:bodyPr/>
          <a:lstStyle/>
          <a:p>
            <a:fld id="{D5EA5BFB-2E93-4DAC-AFF6-B25943B8914F}" type="slidenum">
              <a:rPr lang="en-US" smtClean="0"/>
              <a:t>2</a:t>
            </a:fld>
            <a:endParaRPr lang="en-US"/>
          </a:p>
        </p:txBody>
      </p:sp>
    </p:spTree>
    <p:extLst>
      <p:ext uri="{BB962C8B-B14F-4D97-AF65-F5344CB8AC3E}">
        <p14:creationId xmlns:p14="http://schemas.microsoft.com/office/powerpoint/2010/main" val="35906111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graphical user interface&#10;&#10;Description automatically generated">
            <a:extLst>
              <a:ext uri="{FF2B5EF4-FFF2-40B4-BE49-F238E27FC236}">
                <a16:creationId xmlns:a16="http://schemas.microsoft.com/office/drawing/2014/main" id="{55E2C52B-26B3-44C6-AFCD-B5F2B63FDC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6176" y="2192114"/>
            <a:ext cx="10979647" cy="3334042"/>
          </a:xfrm>
          <a:prstGeom prst="rect">
            <a:avLst/>
          </a:prstGeom>
        </p:spPr>
      </p:pic>
      <p:sp>
        <p:nvSpPr>
          <p:cNvPr id="4" name="Title 1">
            <a:extLst>
              <a:ext uri="{FF2B5EF4-FFF2-40B4-BE49-F238E27FC236}">
                <a16:creationId xmlns:a16="http://schemas.microsoft.com/office/drawing/2014/main" id="{2D31408C-15D4-4886-9356-5C9AAC62C851}"/>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DTI metrics from DIAMOND tensors</a:t>
            </a:r>
            <a:endParaRPr lang="fr-BE" dirty="0">
              <a:solidFill>
                <a:schemeClr val="tx1">
                  <a:lumMod val="65000"/>
                  <a:lumOff val="35000"/>
                </a:schemeClr>
              </a:solidFill>
            </a:endParaRPr>
          </a:p>
        </p:txBody>
      </p:sp>
      <p:sp>
        <p:nvSpPr>
          <p:cNvPr id="2" name="Slide Number Placeholder 1">
            <a:extLst>
              <a:ext uri="{FF2B5EF4-FFF2-40B4-BE49-F238E27FC236}">
                <a16:creationId xmlns:a16="http://schemas.microsoft.com/office/drawing/2014/main" id="{1A7D493D-E697-41D9-9F6F-2E79C865F990}"/>
              </a:ext>
            </a:extLst>
          </p:cNvPr>
          <p:cNvSpPr>
            <a:spLocks noGrp="1"/>
          </p:cNvSpPr>
          <p:nvPr>
            <p:ph type="sldNum" sz="quarter" idx="12"/>
          </p:nvPr>
        </p:nvSpPr>
        <p:spPr/>
        <p:txBody>
          <a:bodyPr/>
          <a:lstStyle/>
          <a:p>
            <a:fld id="{D5EA5BFB-2E93-4DAC-AFF6-B25943B8914F}" type="slidenum">
              <a:rPr lang="en-US" smtClean="0"/>
              <a:t>20</a:t>
            </a:fld>
            <a:endParaRPr lang="en-US"/>
          </a:p>
        </p:txBody>
      </p:sp>
    </p:spTree>
    <p:extLst>
      <p:ext uri="{BB962C8B-B14F-4D97-AF65-F5344CB8AC3E}">
        <p14:creationId xmlns:p14="http://schemas.microsoft.com/office/powerpoint/2010/main" val="27942156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DA5DB77-BE13-4A41-B297-D7D87CA65380}"/>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Microstructure fingerprinting</a:t>
            </a:r>
            <a:endParaRPr lang="fr-BE" dirty="0">
              <a:solidFill>
                <a:schemeClr val="tx1">
                  <a:lumMod val="65000"/>
                  <a:lumOff val="35000"/>
                </a:schemeClr>
              </a:solidFill>
            </a:endParaRPr>
          </a:p>
        </p:txBody>
      </p:sp>
      <p:sp>
        <p:nvSpPr>
          <p:cNvPr id="5" name="Flowchart: Direct Access Storage 4">
            <a:extLst>
              <a:ext uri="{FF2B5EF4-FFF2-40B4-BE49-F238E27FC236}">
                <a16:creationId xmlns:a16="http://schemas.microsoft.com/office/drawing/2014/main" id="{711C57C3-A085-4C64-8437-8CA83E39EB09}"/>
              </a:ext>
            </a:extLst>
          </p:cNvPr>
          <p:cNvSpPr/>
          <p:nvPr/>
        </p:nvSpPr>
        <p:spPr>
          <a:xfrm rot="1097102">
            <a:off x="3788912" y="2968210"/>
            <a:ext cx="4614176" cy="1515463"/>
          </a:xfrm>
          <a:prstGeom prst="flowChartMagneticDrum">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6A394AE-3190-480C-B4B1-398621555B44}"/>
              </a:ext>
            </a:extLst>
          </p:cNvPr>
          <p:cNvSpPr txBox="1"/>
          <p:nvPr/>
        </p:nvSpPr>
        <p:spPr>
          <a:xfrm>
            <a:off x="557424" y="1159306"/>
            <a:ext cx="6873292" cy="400110"/>
          </a:xfrm>
          <a:prstGeom prst="rect">
            <a:avLst/>
          </a:prstGeom>
          <a:noFill/>
        </p:spPr>
        <p:txBody>
          <a:bodyPr wrap="none" rtlCol="0">
            <a:spAutoFit/>
          </a:bodyPr>
          <a:lstStyle/>
          <a:p>
            <a:pPr marL="285750" indent="-285750">
              <a:buFont typeface="Arial" panose="020B0604020202020204" pitchFamily="34" charset="0"/>
              <a:buChar char="•"/>
            </a:pPr>
            <a:r>
              <a:rPr lang="en-US" sz="2000" dirty="0"/>
              <a:t>The expected response signal are pre-computed beforehand :</a:t>
            </a:r>
          </a:p>
        </p:txBody>
      </p:sp>
      <p:sp>
        <p:nvSpPr>
          <p:cNvPr id="6" name="Oval 5">
            <a:extLst>
              <a:ext uri="{FF2B5EF4-FFF2-40B4-BE49-F238E27FC236}">
                <a16:creationId xmlns:a16="http://schemas.microsoft.com/office/drawing/2014/main" id="{01660243-2840-4D0D-B20C-8B026F4F34B5}"/>
              </a:ext>
            </a:extLst>
          </p:cNvPr>
          <p:cNvSpPr/>
          <p:nvPr/>
        </p:nvSpPr>
        <p:spPr>
          <a:xfrm>
            <a:off x="5713344" y="3290268"/>
            <a:ext cx="208721" cy="187416"/>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2863AC6-7A6C-40EB-B97C-06F003CFEB49}"/>
              </a:ext>
            </a:extLst>
          </p:cNvPr>
          <p:cNvSpPr/>
          <p:nvPr/>
        </p:nvSpPr>
        <p:spPr>
          <a:xfrm>
            <a:off x="5887279" y="4012758"/>
            <a:ext cx="208721" cy="187416"/>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72C3E0AA-09CE-4252-8F6A-5D40051BD7C9}"/>
              </a:ext>
            </a:extLst>
          </p:cNvPr>
          <p:cNvSpPr/>
          <p:nvPr/>
        </p:nvSpPr>
        <p:spPr>
          <a:xfrm>
            <a:off x="4374125" y="3030909"/>
            <a:ext cx="208721" cy="187416"/>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9D0991BF-1563-4FF2-A2A8-241FE81EA1ED}"/>
              </a:ext>
            </a:extLst>
          </p:cNvPr>
          <p:cNvCxnSpPr>
            <a:stCxn id="8" idx="7"/>
          </p:cNvCxnSpPr>
          <p:nvPr/>
        </p:nvCxnSpPr>
        <p:spPr>
          <a:xfrm flipV="1">
            <a:off x="4552280" y="2623931"/>
            <a:ext cx="563965" cy="434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11DC43C-8A53-4284-9A46-ECA466DEB5FA}"/>
              </a:ext>
            </a:extLst>
          </p:cNvPr>
          <p:cNvCxnSpPr/>
          <p:nvPr/>
        </p:nvCxnSpPr>
        <p:spPr>
          <a:xfrm>
            <a:off x="5116245" y="2623113"/>
            <a:ext cx="288235" cy="397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91906ED-200C-4A27-A685-D709735197EE}"/>
              </a:ext>
            </a:extLst>
          </p:cNvPr>
          <p:cNvCxnSpPr>
            <a:cxnSpLocks/>
            <a:stCxn id="7" idx="5"/>
          </p:cNvCxnSpPr>
          <p:nvPr/>
        </p:nvCxnSpPr>
        <p:spPr>
          <a:xfrm>
            <a:off x="6065434" y="4172728"/>
            <a:ext cx="316394" cy="4191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D6A1E432-F21B-4AC7-B79C-367292F09993}"/>
              </a:ext>
            </a:extLst>
          </p:cNvPr>
          <p:cNvCxnSpPr/>
          <p:nvPr/>
        </p:nvCxnSpPr>
        <p:spPr>
          <a:xfrm flipV="1">
            <a:off x="6381828" y="4442792"/>
            <a:ext cx="404191" cy="1490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7D2D9E9A-EE21-49CB-A08A-8443062AD29C}"/>
              </a:ext>
            </a:extLst>
          </p:cNvPr>
          <p:cNvCxnSpPr>
            <a:cxnSpLocks/>
            <a:stCxn id="6" idx="5"/>
          </p:cNvCxnSpPr>
          <p:nvPr/>
        </p:nvCxnSpPr>
        <p:spPr>
          <a:xfrm>
            <a:off x="5891499" y="3450238"/>
            <a:ext cx="776159" cy="5625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34DB564B-D215-4D61-8BC0-A61A7CB4BB83}"/>
              </a:ext>
            </a:extLst>
          </p:cNvPr>
          <p:cNvSpPr/>
          <p:nvPr/>
        </p:nvSpPr>
        <p:spPr>
          <a:xfrm>
            <a:off x="6356101" y="2449682"/>
            <a:ext cx="208721" cy="187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id="{E3AD87B8-EB65-4608-801E-BBE5F63F5E19}"/>
              </a:ext>
            </a:extLst>
          </p:cNvPr>
          <p:cNvCxnSpPr>
            <a:stCxn id="28" idx="5"/>
          </p:cNvCxnSpPr>
          <p:nvPr/>
        </p:nvCxnSpPr>
        <p:spPr>
          <a:xfrm>
            <a:off x="6534256" y="2609652"/>
            <a:ext cx="460485" cy="6086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DC390D5B-2EC7-433D-96B3-3563972AEBD8}"/>
              </a:ext>
            </a:extLst>
          </p:cNvPr>
          <p:cNvCxnSpPr/>
          <p:nvPr/>
        </p:nvCxnSpPr>
        <p:spPr>
          <a:xfrm flipV="1">
            <a:off x="6984802" y="3124617"/>
            <a:ext cx="329532" cy="937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8933BFE-4789-4538-BD77-1703ACDBBA30}"/>
              </a:ext>
            </a:extLst>
          </p:cNvPr>
          <p:cNvSpPr txBox="1"/>
          <p:nvPr/>
        </p:nvSpPr>
        <p:spPr>
          <a:xfrm>
            <a:off x="557424" y="5664784"/>
            <a:ext cx="11367984" cy="400110"/>
          </a:xfrm>
          <a:prstGeom prst="rect">
            <a:avLst/>
          </a:prstGeom>
          <a:noFill/>
        </p:spPr>
        <p:txBody>
          <a:bodyPr wrap="none" rtlCol="0">
            <a:spAutoFit/>
          </a:bodyPr>
          <a:lstStyle/>
          <a:p>
            <a:pPr marL="285750" indent="-285750">
              <a:buFont typeface="Arial" panose="020B0604020202020204" pitchFamily="34" charset="0"/>
              <a:buChar char="•"/>
            </a:pPr>
            <a:r>
              <a:rPr lang="en-US" sz="2000" dirty="0"/>
              <a:t>Cylinders, representing the axons, with varying orientation, density and packing are listed in a dictionary</a:t>
            </a:r>
          </a:p>
        </p:txBody>
      </p:sp>
      <p:sp>
        <p:nvSpPr>
          <p:cNvPr id="34" name="Slide Number Placeholder 33">
            <a:extLst>
              <a:ext uri="{FF2B5EF4-FFF2-40B4-BE49-F238E27FC236}">
                <a16:creationId xmlns:a16="http://schemas.microsoft.com/office/drawing/2014/main" id="{A3A226F5-D955-4D26-AD54-382412884C5C}"/>
              </a:ext>
            </a:extLst>
          </p:cNvPr>
          <p:cNvSpPr>
            <a:spLocks noGrp="1"/>
          </p:cNvSpPr>
          <p:nvPr>
            <p:ph type="sldNum" sz="quarter" idx="12"/>
          </p:nvPr>
        </p:nvSpPr>
        <p:spPr/>
        <p:txBody>
          <a:bodyPr/>
          <a:lstStyle/>
          <a:p>
            <a:fld id="{B9A8EC65-50B1-4476-9076-F02577B83C49}" type="slidenum">
              <a:rPr lang="en-US" smtClean="0"/>
              <a:t>21</a:t>
            </a:fld>
            <a:endParaRPr lang="en-US"/>
          </a:p>
        </p:txBody>
      </p:sp>
    </p:spTree>
    <p:extLst>
      <p:ext uri="{BB962C8B-B14F-4D97-AF65-F5344CB8AC3E}">
        <p14:creationId xmlns:p14="http://schemas.microsoft.com/office/powerpoint/2010/main" val="3231423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009CDB6-2BF1-4588-91A3-049AFE2FE7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602" y="1116869"/>
            <a:ext cx="9412013" cy="5239481"/>
          </a:xfrm>
          <a:prstGeom prst="rect">
            <a:avLst/>
          </a:prstGeom>
        </p:spPr>
      </p:pic>
      <p:sp>
        <p:nvSpPr>
          <p:cNvPr id="2" name="Title 1">
            <a:extLst>
              <a:ext uri="{FF2B5EF4-FFF2-40B4-BE49-F238E27FC236}">
                <a16:creationId xmlns:a16="http://schemas.microsoft.com/office/drawing/2014/main" id="{81CE9C74-AE59-4E2D-BF77-5EBB8DAE29D7}"/>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Microstructure fingerprinting</a:t>
            </a:r>
            <a:endParaRPr lang="fr-BE" dirty="0">
              <a:solidFill>
                <a:schemeClr val="tx1">
                  <a:lumMod val="65000"/>
                  <a:lumOff val="35000"/>
                </a:schemeClr>
              </a:solidFill>
            </a:endParaRPr>
          </a:p>
        </p:txBody>
      </p:sp>
      <p:sp>
        <p:nvSpPr>
          <p:cNvPr id="3" name="Slide Number Placeholder 2">
            <a:extLst>
              <a:ext uri="{FF2B5EF4-FFF2-40B4-BE49-F238E27FC236}">
                <a16:creationId xmlns:a16="http://schemas.microsoft.com/office/drawing/2014/main" id="{AF094027-628B-4D70-A930-113858848154}"/>
              </a:ext>
            </a:extLst>
          </p:cNvPr>
          <p:cNvSpPr>
            <a:spLocks noGrp="1"/>
          </p:cNvSpPr>
          <p:nvPr>
            <p:ph type="sldNum" sz="quarter" idx="12"/>
          </p:nvPr>
        </p:nvSpPr>
        <p:spPr/>
        <p:txBody>
          <a:bodyPr/>
          <a:lstStyle/>
          <a:p>
            <a:fld id="{F113B523-BE7B-4654-BC22-B28ABBE7F3BE}" type="slidenum">
              <a:rPr lang="fr-BE" smtClean="0"/>
              <a:t>22</a:t>
            </a:fld>
            <a:endParaRPr lang="fr-BE"/>
          </a:p>
        </p:txBody>
      </p:sp>
      <p:sp>
        <p:nvSpPr>
          <p:cNvPr id="4" name="Right Brace 3">
            <a:extLst>
              <a:ext uri="{FF2B5EF4-FFF2-40B4-BE49-F238E27FC236}">
                <a16:creationId xmlns:a16="http://schemas.microsoft.com/office/drawing/2014/main" id="{49E9EE7C-14F8-4DCC-9A64-80B2CE81054C}"/>
              </a:ext>
            </a:extLst>
          </p:cNvPr>
          <p:cNvSpPr/>
          <p:nvPr/>
        </p:nvSpPr>
        <p:spPr>
          <a:xfrm>
            <a:off x="10311319" y="1478604"/>
            <a:ext cx="97277" cy="1245141"/>
          </a:xfrm>
          <a:prstGeom prst="rightBrac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a:extLst>
              <a:ext uri="{FF2B5EF4-FFF2-40B4-BE49-F238E27FC236}">
                <a16:creationId xmlns:a16="http://schemas.microsoft.com/office/drawing/2014/main" id="{69293FE2-8336-41DD-A71D-32AF6E888CD9}"/>
              </a:ext>
            </a:extLst>
          </p:cNvPr>
          <p:cNvSpPr txBox="1"/>
          <p:nvPr/>
        </p:nvSpPr>
        <p:spPr>
          <a:xfrm>
            <a:off x="10560436" y="1523416"/>
            <a:ext cx="1662571" cy="1200329"/>
          </a:xfrm>
          <a:prstGeom prst="rect">
            <a:avLst/>
          </a:prstGeom>
          <a:noFill/>
        </p:spPr>
        <p:txBody>
          <a:bodyPr wrap="none" rtlCol="0">
            <a:spAutoFit/>
          </a:bodyPr>
          <a:lstStyle/>
          <a:p>
            <a:r>
              <a:rPr lang="en-US" dirty="0"/>
              <a:t>Dictionary</a:t>
            </a:r>
          </a:p>
          <a:p>
            <a:r>
              <a:rPr lang="en-US" dirty="0"/>
              <a:t>generated with </a:t>
            </a:r>
            <a:br>
              <a:rPr lang="en-US" dirty="0"/>
            </a:br>
            <a:r>
              <a:rPr lang="en-US" dirty="0"/>
              <a:t>Monte Carlo</a:t>
            </a:r>
            <a:br>
              <a:rPr lang="en-US" dirty="0"/>
            </a:br>
            <a:r>
              <a:rPr lang="en-US" dirty="0"/>
              <a:t>simulations</a:t>
            </a:r>
          </a:p>
        </p:txBody>
      </p:sp>
      <p:sp>
        <p:nvSpPr>
          <p:cNvPr id="7" name="Right Brace 6">
            <a:extLst>
              <a:ext uri="{FF2B5EF4-FFF2-40B4-BE49-F238E27FC236}">
                <a16:creationId xmlns:a16="http://schemas.microsoft.com/office/drawing/2014/main" id="{FA84E918-093A-4334-8952-21612AE6A1D9}"/>
              </a:ext>
            </a:extLst>
          </p:cNvPr>
          <p:cNvSpPr/>
          <p:nvPr/>
        </p:nvSpPr>
        <p:spPr>
          <a:xfrm>
            <a:off x="10311318" y="5564221"/>
            <a:ext cx="97277" cy="792129"/>
          </a:xfrm>
          <a:prstGeom prst="rightBrac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96B40AE5-CF23-4E7A-8FCC-A76B910A7C14}"/>
              </a:ext>
            </a:extLst>
          </p:cNvPr>
          <p:cNvSpPr txBox="1"/>
          <p:nvPr/>
        </p:nvSpPr>
        <p:spPr>
          <a:xfrm>
            <a:off x="10560436" y="5637119"/>
            <a:ext cx="1147622" cy="646331"/>
          </a:xfrm>
          <a:prstGeom prst="rect">
            <a:avLst/>
          </a:prstGeom>
          <a:noFill/>
        </p:spPr>
        <p:txBody>
          <a:bodyPr wrap="none" rtlCol="0">
            <a:spAutoFit/>
          </a:bodyPr>
          <a:lstStyle/>
          <a:p>
            <a:r>
              <a:rPr lang="en-US" dirty="0"/>
              <a:t>Dictionary</a:t>
            </a:r>
          </a:p>
          <a:p>
            <a:r>
              <a:rPr lang="en-US" dirty="0"/>
              <a:t>matching</a:t>
            </a:r>
          </a:p>
        </p:txBody>
      </p:sp>
      <p:sp>
        <p:nvSpPr>
          <p:cNvPr id="9" name="TextBox 8">
            <a:extLst>
              <a:ext uri="{FF2B5EF4-FFF2-40B4-BE49-F238E27FC236}">
                <a16:creationId xmlns:a16="http://schemas.microsoft.com/office/drawing/2014/main" id="{3D425D7C-E206-4948-94EB-539AF1054A08}"/>
              </a:ext>
            </a:extLst>
          </p:cNvPr>
          <p:cNvSpPr txBox="1"/>
          <p:nvPr/>
        </p:nvSpPr>
        <p:spPr>
          <a:xfrm>
            <a:off x="537761" y="6169580"/>
            <a:ext cx="442750" cy="369332"/>
          </a:xfrm>
          <a:prstGeom prst="rect">
            <a:avLst/>
          </a:prstGeom>
          <a:noFill/>
        </p:spPr>
        <p:txBody>
          <a:bodyPr wrap="none" rtlCol="0">
            <a:spAutoFit/>
          </a:bodyPr>
          <a:lstStyle/>
          <a:p>
            <a:r>
              <a:rPr lang="en-US" dirty="0">
                <a:solidFill>
                  <a:schemeClr val="bg1">
                    <a:lumMod val="75000"/>
                  </a:schemeClr>
                </a:solidFill>
              </a:rPr>
              <a:t>[2]</a:t>
            </a:r>
          </a:p>
        </p:txBody>
      </p:sp>
    </p:spTree>
    <p:extLst>
      <p:ext uri="{BB962C8B-B14F-4D97-AF65-F5344CB8AC3E}">
        <p14:creationId xmlns:p14="http://schemas.microsoft.com/office/powerpoint/2010/main" val="31361159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A6A038F-C01D-47EE-8F6E-2130FFB35E98}"/>
              </a:ext>
            </a:extLst>
          </p:cNvPr>
          <p:cNvSpPr/>
          <p:nvPr/>
        </p:nvSpPr>
        <p:spPr>
          <a:xfrm>
            <a:off x="9406645" y="1372335"/>
            <a:ext cx="2520383" cy="1692613"/>
          </a:xfrm>
          <a:prstGeom prst="rect">
            <a:avLst/>
          </a:prstGeom>
          <a:solidFill>
            <a:srgbClr val="B3DE85"/>
          </a:solid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7D68A20-A14C-4FC4-ADB6-586CF55F05D5}"/>
              </a:ext>
            </a:extLst>
          </p:cNvPr>
          <p:cNvSpPr/>
          <p:nvPr/>
        </p:nvSpPr>
        <p:spPr>
          <a:xfrm>
            <a:off x="7607029" y="1372335"/>
            <a:ext cx="4320000" cy="4320000"/>
          </a:xfrm>
          <a:prstGeom prst="rect">
            <a:avLst/>
          </a:prstGeom>
          <a:solidFill>
            <a:srgbClr val="ED6A5F"/>
          </a:solid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694803F-3123-4BE9-A4DC-5E43A996F71F}"/>
              </a:ext>
            </a:extLst>
          </p:cNvPr>
          <p:cNvSpPr/>
          <p:nvPr/>
        </p:nvSpPr>
        <p:spPr>
          <a:xfrm>
            <a:off x="9406645" y="1372335"/>
            <a:ext cx="2520383" cy="4320000"/>
          </a:xfrm>
          <a:prstGeom prst="rect">
            <a:avLst/>
          </a:prstGeom>
          <a:solidFill>
            <a:srgbClr val="789ECB"/>
          </a:solid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9926F46-0586-44B4-ACC9-E9EBFC4B2197}"/>
              </a:ext>
            </a:extLst>
          </p:cNvPr>
          <p:cNvSpPr/>
          <p:nvPr/>
        </p:nvSpPr>
        <p:spPr>
          <a:xfrm>
            <a:off x="9406645" y="1382845"/>
            <a:ext cx="2520383" cy="1692613"/>
          </a:xfrm>
          <a:prstGeom prst="rect">
            <a:avLst/>
          </a:prstGeom>
          <a:solidFill>
            <a:srgbClr val="B3DE85"/>
          </a:solid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A8FE511-1216-460A-99D4-CCA5FFD8092C}"/>
              </a:ext>
            </a:extLst>
          </p:cNvPr>
          <p:cNvSpPr/>
          <p:nvPr/>
        </p:nvSpPr>
        <p:spPr>
          <a:xfrm>
            <a:off x="9450202" y="3092140"/>
            <a:ext cx="2440652" cy="2563159"/>
          </a:xfrm>
          <a:custGeom>
            <a:avLst/>
            <a:gdLst>
              <a:gd name="connsiteX0" fmla="*/ 1202379 w 2440652"/>
              <a:gd name="connsiteY0" fmla="*/ 2083519 h 2563159"/>
              <a:gd name="connsiteX1" fmla="*/ 1382379 w 2440652"/>
              <a:gd name="connsiteY1" fmla="*/ 2263519 h 2563159"/>
              <a:gd name="connsiteX2" fmla="*/ 1202379 w 2440652"/>
              <a:gd name="connsiteY2" fmla="*/ 2443519 h 2563159"/>
              <a:gd name="connsiteX3" fmla="*/ 1022379 w 2440652"/>
              <a:gd name="connsiteY3" fmla="*/ 2263519 h 2563159"/>
              <a:gd name="connsiteX4" fmla="*/ 1202379 w 2440652"/>
              <a:gd name="connsiteY4" fmla="*/ 2083519 h 2563159"/>
              <a:gd name="connsiteX5" fmla="*/ 270000 w 2440652"/>
              <a:gd name="connsiteY5" fmla="*/ 2023159 h 2563159"/>
              <a:gd name="connsiteX6" fmla="*/ 540000 w 2440652"/>
              <a:gd name="connsiteY6" fmla="*/ 2293159 h 2563159"/>
              <a:gd name="connsiteX7" fmla="*/ 270000 w 2440652"/>
              <a:gd name="connsiteY7" fmla="*/ 2563159 h 2563159"/>
              <a:gd name="connsiteX8" fmla="*/ 0 w 2440652"/>
              <a:gd name="connsiteY8" fmla="*/ 2293159 h 2563159"/>
              <a:gd name="connsiteX9" fmla="*/ 270000 w 2440652"/>
              <a:gd name="connsiteY9" fmla="*/ 2023159 h 2563159"/>
              <a:gd name="connsiteX10" fmla="*/ 1887192 w 2440652"/>
              <a:gd name="connsiteY10" fmla="*/ 1851854 h 2563159"/>
              <a:gd name="connsiteX11" fmla="*/ 2157192 w 2440652"/>
              <a:gd name="connsiteY11" fmla="*/ 2121854 h 2563159"/>
              <a:gd name="connsiteX12" fmla="*/ 1887192 w 2440652"/>
              <a:gd name="connsiteY12" fmla="*/ 2391854 h 2563159"/>
              <a:gd name="connsiteX13" fmla="*/ 1617192 w 2440652"/>
              <a:gd name="connsiteY13" fmla="*/ 2121854 h 2563159"/>
              <a:gd name="connsiteX14" fmla="*/ 1887192 w 2440652"/>
              <a:gd name="connsiteY14" fmla="*/ 1851854 h 2563159"/>
              <a:gd name="connsiteX15" fmla="*/ 717001 w 2440652"/>
              <a:gd name="connsiteY15" fmla="*/ 1596600 h 2563159"/>
              <a:gd name="connsiteX16" fmla="*/ 951001 w 2440652"/>
              <a:gd name="connsiteY16" fmla="*/ 1830600 h 2563159"/>
              <a:gd name="connsiteX17" fmla="*/ 717001 w 2440652"/>
              <a:gd name="connsiteY17" fmla="*/ 2064600 h 2563159"/>
              <a:gd name="connsiteX18" fmla="*/ 483001 w 2440652"/>
              <a:gd name="connsiteY18" fmla="*/ 1830600 h 2563159"/>
              <a:gd name="connsiteX19" fmla="*/ 717001 w 2440652"/>
              <a:gd name="connsiteY19" fmla="*/ 1596600 h 2563159"/>
              <a:gd name="connsiteX20" fmla="*/ 1353044 w 2440652"/>
              <a:gd name="connsiteY20" fmla="*/ 1315188 h 2563159"/>
              <a:gd name="connsiteX21" fmla="*/ 1623044 w 2440652"/>
              <a:gd name="connsiteY21" fmla="*/ 1585188 h 2563159"/>
              <a:gd name="connsiteX22" fmla="*/ 1353044 w 2440652"/>
              <a:gd name="connsiteY22" fmla="*/ 1855188 h 2563159"/>
              <a:gd name="connsiteX23" fmla="*/ 1083044 w 2440652"/>
              <a:gd name="connsiteY23" fmla="*/ 1585188 h 2563159"/>
              <a:gd name="connsiteX24" fmla="*/ 1353044 w 2440652"/>
              <a:gd name="connsiteY24" fmla="*/ 1315188 h 2563159"/>
              <a:gd name="connsiteX25" fmla="*/ 2193192 w 2440652"/>
              <a:gd name="connsiteY25" fmla="*/ 1281524 h 2563159"/>
              <a:gd name="connsiteX26" fmla="*/ 2427192 w 2440652"/>
              <a:gd name="connsiteY26" fmla="*/ 1515524 h 2563159"/>
              <a:gd name="connsiteX27" fmla="*/ 2193192 w 2440652"/>
              <a:gd name="connsiteY27" fmla="*/ 1749524 h 2563159"/>
              <a:gd name="connsiteX28" fmla="*/ 1959192 w 2440652"/>
              <a:gd name="connsiteY28" fmla="*/ 1515524 h 2563159"/>
              <a:gd name="connsiteX29" fmla="*/ 2193192 w 2440652"/>
              <a:gd name="connsiteY29" fmla="*/ 1281524 h 2563159"/>
              <a:gd name="connsiteX30" fmla="*/ 271515 w 2440652"/>
              <a:gd name="connsiteY30" fmla="*/ 1240700 h 2563159"/>
              <a:gd name="connsiteX31" fmla="*/ 451515 w 2440652"/>
              <a:gd name="connsiteY31" fmla="*/ 1420700 h 2563159"/>
              <a:gd name="connsiteX32" fmla="*/ 271515 w 2440652"/>
              <a:gd name="connsiteY32" fmla="*/ 1600700 h 2563159"/>
              <a:gd name="connsiteX33" fmla="*/ 91515 w 2440652"/>
              <a:gd name="connsiteY33" fmla="*/ 1420700 h 2563159"/>
              <a:gd name="connsiteX34" fmla="*/ 271515 w 2440652"/>
              <a:gd name="connsiteY34" fmla="*/ 1240700 h 2563159"/>
              <a:gd name="connsiteX35" fmla="*/ 893984 w 2440652"/>
              <a:gd name="connsiteY35" fmla="*/ 1090071 h 2563159"/>
              <a:gd name="connsiteX36" fmla="*/ 1073984 w 2440652"/>
              <a:gd name="connsiteY36" fmla="*/ 1270071 h 2563159"/>
              <a:gd name="connsiteX37" fmla="*/ 893984 w 2440652"/>
              <a:gd name="connsiteY37" fmla="*/ 1450071 h 2563159"/>
              <a:gd name="connsiteX38" fmla="*/ 713984 w 2440652"/>
              <a:gd name="connsiteY38" fmla="*/ 1270071 h 2563159"/>
              <a:gd name="connsiteX39" fmla="*/ 893984 w 2440652"/>
              <a:gd name="connsiteY39" fmla="*/ 1090071 h 2563159"/>
              <a:gd name="connsiteX40" fmla="*/ 1758945 w 2440652"/>
              <a:gd name="connsiteY40" fmla="*/ 921524 h 2563159"/>
              <a:gd name="connsiteX41" fmla="*/ 1938945 w 2440652"/>
              <a:gd name="connsiteY41" fmla="*/ 1101524 h 2563159"/>
              <a:gd name="connsiteX42" fmla="*/ 1758945 w 2440652"/>
              <a:gd name="connsiteY42" fmla="*/ 1281524 h 2563159"/>
              <a:gd name="connsiteX43" fmla="*/ 1578945 w 2440652"/>
              <a:gd name="connsiteY43" fmla="*/ 1101524 h 2563159"/>
              <a:gd name="connsiteX44" fmla="*/ 1758945 w 2440652"/>
              <a:gd name="connsiteY44" fmla="*/ 921524 h 2563159"/>
              <a:gd name="connsiteX45" fmla="*/ 2260652 w 2440652"/>
              <a:gd name="connsiteY45" fmla="*/ 706821 h 2563159"/>
              <a:gd name="connsiteX46" fmla="*/ 2440652 w 2440652"/>
              <a:gd name="connsiteY46" fmla="*/ 886821 h 2563159"/>
              <a:gd name="connsiteX47" fmla="*/ 2260652 w 2440652"/>
              <a:gd name="connsiteY47" fmla="*/ 1066821 h 2563159"/>
              <a:gd name="connsiteX48" fmla="*/ 2080652 w 2440652"/>
              <a:gd name="connsiteY48" fmla="*/ 886821 h 2563159"/>
              <a:gd name="connsiteX49" fmla="*/ 2260652 w 2440652"/>
              <a:gd name="connsiteY49" fmla="*/ 706821 h 2563159"/>
              <a:gd name="connsiteX50" fmla="*/ 540000 w 2440652"/>
              <a:gd name="connsiteY50" fmla="*/ 513919 h 2563159"/>
              <a:gd name="connsiteX51" fmla="*/ 810000 w 2440652"/>
              <a:gd name="connsiteY51" fmla="*/ 783919 h 2563159"/>
              <a:gd name="connsiteX52" fmla="*/ 540000 w 2440652"/>
              <a:gd name="connsiteY52" fmla="*/ 1053919 h 2563159"/>
              <a:gd name="connsiteX53" fmla="*/ 270000 w 2440652"/>
              <a:gd name="connsiteY53" fmla="*/ 783919 h 2563159"/>
              <a:gd name="connsiteX54" fmla="*/ 540000 w 2440652"/>
              <a:gd name="connsiteY54" fmla="*/ 513919 h 2563159"/>
              <a:gd name="connsiteX55" fmla="*/ 1279558 w 2440652"/>
              <a:gd name="connsiteY55" fmla="*/ 477229 h 2563159"/>
              <a:gd name="connsiteX56" fmla="*/ 1549558 w 2440652"/>
              <a:gd name="connsiteY56" fmla="*/ 747229 h 2563159"/>
              <a:gd name="connsiteX57" fmla="*/ 1279558 w 2440652"/>
              <a:gd name="connsiteY57" fmla="*/ 1017229 h 2563159"/>
              <a:gd name="connsiteX58" fmla="*/ 1009558 w 2440652"/>
              <a:gd name="connsiteY58" fmla="*/ 747229 h 2563159"/>
              <a:gd name="connsiteX59" fmla="*/ 1279558 w 2440652"/>
              <a:gd name="connsiteY59" fmla="*/ 477229 h 2563159"/>
              <a:gd name="connsiteX60" fmla="*/ 2048617 w 2440652"/>
              <a:gd name="connsiteY60" fmla="*/ 156406 h 2563159"/>
              <a:gd name="connsiteX61" fmla="*/ 2282617 w 2440652"/>
              <a:gd name="connsiteY61" fmla="*/ 390406 h 2563159"/>
              <a:gd name="connsiteX62" fmla="*/ 2048617 w 2440652"/>
              <a:gd name="connsiteY62" fmla="*/ 624406 h 2563159"/>
              <a:gd name="connsiteX63" fmla="*/ 1814617 w 2440652"/>
              <a:gd name="connsiteY63" fmla="*/ 390406 h 2563159"/>
              <a:gd name="connsiteX64" fmla="*/ 2048617 w 2440652"/>
              <a:gd name="connsiteY64" fmla="*/ 156406 h 2563159"/>
              <a:gd name="connsiteX65" fmla="*/ 303001 w 2440652"/>
              <a:gd name="connsiteY65" fmla="*/ 83603 h 2563159"/>
              <a:gd name="connsiteX66" fmla="*/ 483001 w 2440652"/>
              <a:gd name="connsiteY66" fmla="*/ 263603 h 2563159"/>
              <a:gd name="connsiteX67" fmla="*/ 303001 w 2440652"/>
              <a:gd name="connsiteY67" fmla="*/ 443603 h 2563159"/>
              <a:gd name="connsiteX68" fmla="*/ 123001 w 2440652"/>
              <a:gd name="connsiteY68" fmla="*/ 263603 h 2563159"/>
              <a:gd name="connsiteX69" fmla="*/ 303001 w 2440652"/>
              <a:gd name="connsiteY69" fmla="*/ 83603 h 2563159"/>
              <a:gd name="connsiteX70" fmla="*/ 1474182 w 2440652"/>
              <a:gd name="connsiteY70" fmla="*/ 32818 h 2563159"/>
              <a:gd name="connsiteX71" fmla="*/ 1654182 w 2440652"/>
              <a:gd name="connsiteY71" fmla="*/ 212818 h 2563159"/>
              <a:gd name="connsiteX72" fmla="*/ 1474182 w 2440652"/>
              <a:gd name="connsiteY72" fmla="*/ 392818 h 2563159"/>
              <a:gd name="connsiteX73" fmla="*/ 1294182 w 2440652"/>
              <a:gd name="connsiteY73" fmla="*/ 212818 h 2563159"/>
              <a:gd name="connsiteX74" fmla="*/ 1474182 w 2440652"/>
              <a:gd name="connsiteY74" fmla="*/ 32818 h 2563159"/>
              <a:gd name="connsiteX75" fmla="*/ 927444 w 2440652"/>
              <a:gd name="connsiteY75" fmla="*/ 0 h 2563159"/>
              <a:gd name="connsiteX76" fmla="*/ 1107444 w 2440652"/>
              <a:gd name="connsiteY76" fmla="*/ 180000 h 2563159"/>
              <a:gd name="connsiteX77" fmla="*/ 927444 w 2440652"/>
              <a:gd name="connsiteY77" fmla="*/ 360000 h 2563159"/>
              <a:gd name="connsiteX78" fmla="*/ 747444 w 2440652"/>
              <a:gd name="connsiteY78" fmla="*/ 180000 h 2563159"/>
              <a:gd name="connsiteX79" fmla="*/ 927444 w 2440652"/>
              <a:gd name="connsiteY79" fmla="*/ 0 h 2563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440652" h="2563159">
                <a:moveTo>
                  <a:pt x="1202379" y="2083519"/>
                </a:moveTo>
                <a:cubicBezTo>
                  <a:pt x="1301790" y="2083519"/>
                  <a:pt x="1382379" y="2164108"/>
                  <a:pt x="1382379" y="2263519"/>
                </a:cubicBezTo>
                <a:cubicBezTo>
                  <a:pt x="1382379" y="2362930"/>
                  <a:pt x="1301790" y="2443519"/>
                  <a:pt x="1202379" y="2443519"/>
                </a:cubicBezTo>
                <a:cubicBezTo>
                  <a:pt x="1102968" y="2443519"/>
                  <a:pt x="1022379" y="2362930"/>
                  <a:pt x="1022379" y="2263519"/>
                </a:cubicBezTo>
                <a:cubicBezTo>
                  <a:pt x="1022379" y="2164108"/>
                  <a:pt x="1102968" y="2083519"/>
                  <a:pt x="1202379" y="2083519"/>
                </a:cubicBezTo>
                <a:close/>
                <a:moveTo>
                  <a:pt x="270000" y="2023159"/>
                </a:moveTo>
                <a:cubicBezTo>
                  <a:pt x="419117" y="2023159"/>
                  <a:pt x="540000" y="2144042"/>
                  <a:pt x="540000" y="2293159"/>
                </a:cubicBezTo>
                <a:cubicBezTo>
                  <a:pt x="540000" y="2442276"/>
                  <a:pt x="419117" y="2563159"/>
                  <a:pt x="270000" y="2563159"/>
                </a:cubicBezTo>
                <a:cubicBezTo>
                  <a:pt x="120883" y="2563159"/>
                  <a:pt x="0" y="2442276"/>
                  <a:pt x="0" y="2293159"/>
                </a:cubicBezTo>
                <a:cubicBezTo>
                  <a:pt x="0" y="2144042"/>
                  <a:pt x="120883" y="2023159"/>
                  <a:pt x="270000" y="2023159"/>
                </a:cubicBezTo>
                <a:close/>
                <a:moveTo>
                  <a:pt x="1887192" y="1851854"/>
                </a:moveTo>
                <a:cubicBezTo>
                  <a:pt x="2036309" y="1851854"/>
                  <a:pt x="2157192" y="1972737"/>
                  <a:pt x="2157192" y="2121854"/>
                </a:cubicBezTo>
                <a:cubicBezTo>
                  <a:pt x="2157192" y="2270971"/>
                  <a:pt x="2036309" y="2391854"/>
                  <a:pt x="1887192" y="2391854"/>
                </a:cubicBezTo>
                <a:cubicBezTo>
                  <a:pt x="1738075" y="2391854"/>
                  <a:pt x="1617192" y="2270971"/>
                  <a:pt x="1617192" y="2121854"/>
                </a:cubicBezTo>
                <a:cubicBezTo>
                  <a:pt x="1617192" y="1972737"/>
                  <a:pt x="1738075" y="1851854"/>
                  <a:pt x="1887192" y="1851854"/>
                </a:cubicBezTo>
                <a:close/>
                <a:moveTo>
                  <a:pt x="717001" y="1596600"/>
                </a:moveTo>
                <a:cubicBezTo>
                  <a:pt x="846236" y="1596600"/>
                  <a:pt x="951001" y="1701365"/>
                  <a:pt x="951001" y="1830600"/>
                </a:cubicBezTo>
                <a:cubicBezTo>
                  <a:pt x="951001" y="1959835"/>
                  <a:pt x="846236" y="2064600"/>
                  <a:pt x="717001" y="2064600"/>
                </a:cubicBezTo>
                <a:cubicBezTo>
                  <a:pt x="587766" y="2064600"/>
                  <a:pt x="483001" y="1959835"/>
                  <a:pt x="483001" y="1830600"/>
                </a:cubicBezTo>
                <a:cubicBezTo>
                  <a:pt x="483001" y="1701365"/>
                  <a:pt x="587766" y="1596600"/>
                  <a:pt x="717001" y="1596600"/>
                </a:cubicBezTo>
                <a:close/>
                <a:moveTo>
                  <a:pt x="1353044" y="1315188"/>
                </a:moveTo>
                <a:cubicBezTo>
                  <a:pt x="1502161" y="1315188"/>
                  <a:pt x="1623044" y="1436071"/>
                  <a:pt x="1623044" y="1585188"/>
                </a:cubicBezTo>
                <a:cubicBezTo>
                  <a:pt x="1623044" y="1734305"/>
                  <a:pt x="1502161" y="1855188"/>
                  <a:pt x="1353044" y="1855188"/>
                </a:cubicBezTo>
                <a:cubicBezTo>
                  <a:pt x="1203927" y="1855188"/>
                  <a:pt x="1083044" y="1734305"/>
                  <a:pt x="1083044" y="1585188"/>
                </a:cubicBezTo>
                <a:cubicBezTo>
                  <a:pt x="1083044" y="1436071"/>
                  <a:pt x="1203927" y="1315188"/>
                  <a:pt x="1353044" y="1315188"/>
                </a:cubicBezTo>
                <a:close/>
                <a:moveTo>
                  <a:pt x="2193192" y="1281524"/>
                </a:moveTo>
                <a:cubicBezTo>
                  <a:pt x="2322427" y="1281524"/>
                  <a:pt x="2427192" y="1386289"/>
                  <a:pt x="2427192" y="1515524"/>
                </a:cubicBezTo>
                <a:cubicBezTo>
                  <a:pt x="2427192" y="1644759"/>
                  <a:pt x="2322427" y="1749524"/>
                  <a:pt x="2193192" y="1749524"/>
                </a:cubicBezTo>
                <a:cubicBezTo>
                  <a:pt x="2063957" y="1749524"/>
                  <a:pt x="1959192" y="1644759"/>
                  <a:pt x="1959192" y="1515524"/>
                </a:cubicBezTo>
                <a:cubicBezTo>
                  <a:pt x="1959192" y="1386289"/>
                  <a:pt x="2063957" y="1281524"/>
                  <a:pt x="2193192" y="1281524"/>
                </a:cubicBezTo>
                <a:close/>
                <a:moveTo>
                  <a:pt x="271515" y="1240700"/>
                </a:moveTo>
                <a:cubicBezTo>
                  <a:pt x="370926" y="1240700"/>
                  <a:pt x="451515" y="1321289"/>
                  <a:pt x="451515" y="1420700"/>
                </a:cubicBezTo>
                <a:cubicBezTo>
                  <a:pt x="451515" y="1520111"/>
                  <a:pt x="370926" y="1600700"/>
                  <a:pt x="271515" y="1600700"/>
                </a:cubicBezTo>
                <a:cubicBezTo>
                  <a:pt x="172104" y="1600700"/>
                  <a:pt x="91515" y="1520111"/>
                  <a:pt x="91515" y="1420700"/>
                </a:cubicBezTo>
                <a:cubicBezTo>
                  <a:pt x="91515" y="1321289"/>
                  <a:pt x="172104" y="1240700"/>
                  <a:pt x="271515" y="1240700"/>
                </a:cubicBezTo>
                <a:close/>
                <a:moveTo>
                  <a:pt x="893984" y="1090071"/>
                </a:moveTo>
                <a:cubicBezTo>
                  <a:pt x="993395" y="1090071"/>
                  <a:pt x="1073984" y="1170660"/>
                  <a:pt x="1073984" y="1270071"/>
                </a:cubicBezTo>
                <a:cubicBezTo>
                  <a:pt x="1073984" y="1369482"/>
                  <a:pt x="993395" y="1450071"/>
                  <a:pt x="893984" y="1450071"/>
                </a:cubicBezTo>
                <a:cubicBezTo>
                  <a:pt x="794573" y="1450071"/>
                  <a:pt x="713984" y="1369482"/>
                  <a:pt x="713984" y="1270071"/>
                </a:cubicBezTo>
                <a:cubicBezTo>
                  <a:pt x="713984" y="1170660"/>
                  <a:pt x="794573" y="1090071"/>
                  <a:pt x="893984" y="1090071"/>
                </a:cubicBezTo>
                <a:close/>
                <a:moveTo>
                  <a:pt x="1758945" y="921524"/>
                </a:moveTo>
                <a:cubicBezTo>
                  <a:pt x="1858356" y="921524"/>
                  <a:pt x="1938945" y="1002113"/>
                  <a:pt x="1938945" y="1101524"/>
                </a:cubicBezTo>
                <a:cubicBezTo>
                  <a:pt x="1938945" y="1200935"/>
                  <a:pt x="1858356" y="1281524"/>
                  <a:pt x="1758945" y="1281524"/>
                </a:cubicBezTo>
                <a:cubicBezTo>
                  <a:pt x="1659534" y="1281524"/>
                  <a:pt x="1578945" y="1200935"/>
                  <a:pt x="1578945" y="1101524"/>
                </a:cubicBezTo>
                <a:cubicBezTo>
                  <a:pt x="1578945" y="1002113"/>
                  <a:pt x="1659534" y="921524"/>
                  <a:pt x="1758945" y="921524"/>
                </a:cubicBezTo>
                <a:close/>
                <a:moveTo>
                  <a:pt x="2260652" y="706821"/>
                </a:moveTo>
                <a:cubicBezTo>
                  <a:pt x="2360063" y="706821"/>
                  <a:pt x="2440652" y="787410"/>
                  <a:pt x="2440652" y="886821"/>
                </a:cubicBezTo>
                <a:cubicBezTo>
                  <a:pt x="2440652" y="986232"/>
                  <a:pt x="2360063" y="1066821"/>
                  <a:pt x="2260652" y="1066821"/>
                </a:cubicBezTo>
                <a:cubicBezTo>
                  <a:pt x="2161241" y="1066821"/>
                  <a:pt x="2080652" y="986232"/>
                  <a:pt x="2080652" y="886821"/>
                </a:cubicBezTo>
                <a:cubicBezTo>
                  <a:pt x="2080652" y="787410"/>
                  <a:pt x="2161241" y="706821"/>
                  <a:pt x="2260652" y="706821"/>
                </a:cubicBezTo>
                <a:close/>
                <a:moveTo>
                  <a:pt x="540000" y="513919"/>
                </a:moveTo>
                <a:cubicBezTo>
                  <a:pt x="689117" y="513919"/>
                  <a:pt x="810000" y="634802"/>
                  <a:pt x="810000" y="783919"/>
                </a:cubicBezTo>
                <a:cubicBezTo>
                  <a:pt x="810000" y="933036"/>
                  <a:pt x="689117" y="1053919"/>
                  <a:pt x="540000" y="1053919"/>
                </a:cubicBezTo>
                <a:cubicBezTo>
                  <a:pt x="390883" y="1053919"/>
                  <a:pt x="270000" y="933036"/>
                  <a:pt x="270000" y="783919"/>
                </a:cubicBezTo>
                <a:cubicBezTo>
                  <a:pt x="270000" y="634802"/>
                  <a:pt x="390883" y="513919"/>
                  <a:pt x="540000" y="513919"/>
                </a:cubicBezTo>
                <a:close/>
                <a:moveTo>
                  <a:pt x="1279558" y="477229"/>
                </a:moveTo>
                <a:cubicBezTo>
                  <a:pt x="1428675" y="477229"/>
                  <a:pt x="1549558" y="598112"/>
                  <a:pt x="1549558" y="747229"/>
                </a:cubicBezTo>
                <a:cubicBezTo>
                  <a:pt x="1549558" y="896346"/>
                  <a:pt x="1428675" y="1017229"/>
                  <a:pt x="1279558" y="1017229"/>
                </a:cubicBezTo>
                <a:cubicBezTo>
                  <a:pt x="1130441" y="1017229"/>
                  <a:pt x="1009558" y="896346"/>
                  <a:pt x="1009558" y="747229"/>
                </a:cubicBezTo>
                <a:cubicBezTo>
                  <a:pt x="1009558" y="598112"/>
                  <a:pt x="1130441" y="477229"/>
                  <a:pt x="1279558" y="477229"/>
                </a:cubicBezTo>
                <a:close/>
                <a:moveTo>
                  <a:pt x="2048617" y="156406"/>
                </a:moveTo>
                <a:cubicBezTo>
                  <a:pt x="2177852" y="156406"/>
                  <a:pt x="2282617" y="261171"/>
                  <a:pt x="2282617" y="390406"/>
                </a:cubicBezTo>
                <a:cubicBezTo>
                  <a:pt x="2282617" y="519641"/>
                  <a:pt x="2177852" y="624406"/>
                  <a:pt x="2048617" y="624406"/>
                </a:cubicBezTo>
                <a:cubicBezTo>
                  <a:pt x="1919382" y="624406"/>
                  <a:pt x="1814617" y="519641"/>
                  <a:pt x="1814617" y="390406"/>
                </a:cubicBezTo>
                <a:cubicBezTo>
                  <a:pt x="1814617" y="261171"/>
                  <a:pt x="1919382" y="156406"/>
                  <a:pt x="2048617" y="156406"/>
                </a:cubicBezTo>
                <a:close/>
                <a:moveTo>
                  <a:pt x="303001" y="83603"/>
                </a:moveTo>
                <a:cubicBezTo>
                  <a:pt x="402412" y="83603"/>
                  <a:pt x="483001" y="164192"/>
                  <a:pt x="483001" y="263603"/>
                </a:cubicBezTo>
                <a:cubicBezTo>
                  <a:pt x="483001" y="363014"/>
                  <a:pt x="402412" y="443603"/>
                  <a:pt x="303001" y="443603"/>
                </a:cubicBezTo>
                <a:cubicBezTo>
                  <a:pt x="203590" y="443603"/>
                  <a:pt x="123001" y="363014"/>
                  <a:pt x="123001" y="263603"/>
                </a:cubicBezTo>
                <a:cubicBezTo>
                  <a:pt x="123001" y="164192"/>
                  <a:pt x="203590" y="83603"/>
                  <a:pt x="303001" y="83603"/>
                </a:cubicBezTo>
                <a:close/>
                <a:moveTo>
                  <a:pt x="1474182" y="32818"/>
                </a:moveTo>
                <a:cubicBezTo>
                  <a:pt x="1573593" y="32818"/>
                  <a:pt x="1654182" y="113407"/>
                  <a:pt x="1654182" y="212818"/>
                </a:cubicBezTo>
                <a:cubicBezTo>
                  <a:pt x="1654182" y="312229"/>
                  <a:pt x="1573593" y="392818"/>
                  <a:pt x="1474182" y="392818"/>
                </a:cubicBezTo>
                <a:cubicBezTo>
                  <a:pt x="1374771" y="392818"/>
                  <a:pt x="1294182" y="312229"/>
                  <a:pt x="1294182" y="212818"/>
                </a:cubicBezTo>
                <a:cubicBezTo>
                  <a:pt x="1294182" y="113407"/>
                  <a:pt x="1374771" y="32818"/>
                  <a:pt x="1474182" y="32818"/>
                </a:cubicBezTo>
                <a:close/>
                <a:moveTo>
                  <a:pt x="927444" y="0"/>
                </a:moveTo>
                <a:cubicBezTo>
                  <a:pt x="1026855" y="0"/>
                  <a:pt x="1107444" y="80589"/>
                  <a:pt x="1107444" y="180000"/>
                </a:cubicBezTo>
                <a:cubicBezTo>
                  <a:pt x="1107444" y="279411"/>
                  <a:pt x="1026855" y="360000"/>
                  <a:pt x="927444" y="360000"/>
                </a:cubicBezTo>
                <a:cubicBezTo>
                  <a:pt x="828033" y="360000"/>
                  <a:pt x="747444" y="279411"/>
                  <a:pt x="747444" y="180000"/>
                </a:cubicBezTo>
                <a:cubicBezTo>
                  <a:pt x="747444" y="80589"/>
                  <a:pt x="828033" y="0"/>
                  <a:pt x="927444" y="0"/>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Rectangle 1">
            <a:extLst>
              <a:ext uri="{FF2B5EF4-FFF2-40B4-BE49-F238E27FC236}">
                <a16:creationId xmlns:a16="http://schemas.microsoft.com/office/drawing/2014/main" id="{84B9A027-FFA4-4350-8870-123631F4E033}"/>
              </a:ext>
            </a:extLst>
          </p:cNvPr>
          <p:cNvSpPr/>
          <p:nvPr/>
        </p:nvSpPr>
        <p:spPr>
          <a:xfrm>
            <a:off x="7607029" y="1372335"/>
            <a:ext cx="1799615" cy="4320000"/>
          </a:xfrm>
          <a:prstGeom prst="rect">
            <a:avLst/>
          </a:prstGeom>
          <a:solidFill>
            <a:srgbClr val="ED6A5F"/>
          </a:solid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AFF4093-E9AF-4B6C-A75D-A97D3ED86879}"/>
              </a:ext>
            </a:extLst>
          </p:cNvPr>
          <p:cNvSpPr/>
          <p:nvPr/>
        </p:nvSpPr>
        <p:spPr>
          <a:xfrm>
            <a:off x="9406645" y="3060407"/>
            <a:ext cx="2520383" cy="2631927"/>
          </a:xfrm>
          <a:prstGeom prst="rect">
            <a:avLst/>
          </a:prstGeom>
          <a:solidFill>
            <a:srgbClr val="789ECB"/>
          </a:solid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75E28D6C-996E-4813-9107-499F1542EC3C}"/>
              </a:ext>
            </a:extLst>
          </p:cNvPr>
          <p:cNvSpPr/>
          <p:nvPr/>
        </p:nvSpPr>
        <p:spPr>
          <a:xfrm>
            <a:off x="9450202" y="3092140"/>
            <a:ext cx="2440652" cy="2563159"/>
          </a:xfrm>
          <a:custGeom>
            <a:avLst/>
            <a:gdLst>
              <a:gd name="connsiteX0" fmla="*/ 1202379 w 2440652"/>
              <a:gd name="connsiteY0" fmla="*/ 2083519 h 2563159"/>
              <a:gd name="connsiteX1" fmla="*/ 1382379 w 2440652"/>
              <a:gd name="connsiteY1" fmla="*/ 2263519 h 2563159"/>
              <a:gd name="connsiteX2" fmla="*/ 1202379 w 2440652"/>
              <a:gd name="connsiteY2" fmla="*/ 2443519 h 2563159"/>
              <a:gd name="connsiteX3" fmla="*/ 1022379 w 2440652"/>
              <a:gd name="connsiteY3" fmla="*/ 2263519 h 2563159"/>
              <a:gd name="connsiteX4" fmla="*/ 1202379 w 2440652"/>
              <a:gd name="connsiteY4" fmla="*/ 2083519 h 2563159"/>
              <a:gd name="connsiteX5" fmla="*/ 270000 w 2440652"/>
              <a:gd name="connsiteY5" fmla="*/ 2023159 h 2563159"/>
              <a:gd name="connsiteX6" fmla="*/ 540000 w 2440652"/>
              <a:gd name="connsiteY6" fmla="*/ 2293159 h 2563159"/>
              <a:gd name="connsiteX7" fmla="*/ 270000 w 2440652"/>
              <a:gd name="connsiteY7" fmla="*/ 2563159 h 2563159"/>
              <a:gd name="connsiteX8" fmla="*/ 0 w 2440652"/>
              <a:gd name="connsiteY8" fmla="*/ 2293159 h 2563159"/>
              <a:gd name="connsiteX9" fmla="*/ 270000 w 2440652"/>
              <a:gd name="connsiteY9" fmla="*/ 2023159 h 2563159"/>
              <a:gd name="connsiteX10" fmla="*/ 1887192 w 2440652"/>
              <a:gd name="connsiteY10" fmla="*/ 1851854 h 2563159"/>
              <a:gd name="connsiteX11" fmla="*/ 2157192 w 2440652"/>
              <a:gd name="connsiteY11" fmla="*/ 2121854 h 2563159"/>
              <a:gd name="connsiteX12" fmla="*/ 1887192 w 2440652"/>
              <a:gd name="connsiteY12" fmla="*/ 2391854 h 2563159"/>
              <a:gd name="connsiteX13" fmla="*/ 1617192 w 2440652"/>
              <a:gd name="connsiteY13" fmla="*/ 2121854 h 2563159"/>
              <a:gd name="connsiteX14" fmla="*/ 1887192 w 2440652"/>
              <a:gd name="connsiteY14" fmla="*/ 1851854 h 2563159"/>
              <a:gd name="connsiteX15" fmla="*/ 717001 w 2440652"/>
              <a:gd name="connsiteY15" fmla="*/ 1596600 h 2563159"/>
              <a:gd name="connsiteX16" fmla="*/ 951001 w 2440652"/>
              <a:gd name="connsiteY16" fmla="*/ 1830600 h 2563159"/>
              <a:gd name="connsiteX17" fmla="*/ 717001 w 2440652"/>
              <a:gd name="connsiteY17" fmla="*/ 2064600 h 2563159"/>
              <a:gd name="connsiteX18" fmla="*/ 483001 w 2440652"/>
              <a:gd name="connsiteY18" fmla="*/ 1830600 h 2563159"/>
              <a:gd name="connsiteX19" fmla="*/ 717001 w 2440652"/>
              <a:gd name="connsiteY19" fmla="*/ 1596600 h 2563159"/>
              <a:gd name="connsiteX20" fmla="*/ 1353044 w 2440652"/>
              <a:gd name="connsiteY20" fmla="*/ 1315188 h 2563159"/>
              <a:gd name="connsiteX21" fmla="*/ 1623044 w 2440652"/>
              <a:gd name="connsiteY21" fmla="*/ 1585188 h 2563159"/>
              <a:gd name="connsiteX22" fmla="*/ 1353044 w 2440652"/>
              <a:gd name="connsiteY22" fmla="*/ 1855188 h 2563159"/>
              <a:gd name="connsiteX23" fmla="*/ 1083044 w 2440652"/>
              <a:gd name="connsiteY23" fmla="*/ 1585188 h 2563159"/>
              <a:gd name="connsiteX24" fmla="*/ 1353044 w 2440652"/>
              <a:gd name="connsiteY24" fmla="*/ 1315188 h 2563159"/>
              <a:gd name="connsiteX25" fmla="*/ 2193192 w 2440652"/>
              <a:gd name="connsiteY25" fmla="*/ 1281524 h 2563159"/>
              <a:gd name="connsiteX26" fmla="*/ 2427192 w 2440652"/>
              <a:gd name="connsiteY26" fmla="*/ 1515524 h 2563159"/>
              <a:gd name="connsiteX27" fmla="*/ 2193192 w 2440652"/>
              <a:gd name="connsiteY27" fmla="*/ 1749524 h 2563159"/>
              <a:gd name="connsiteX28" fmla="*/ 1959192 w 2440652"/>
              <a:gd name="connsiteY28" fmla="*/ 1515524 h 2563159"/>
              <a:gd name="connsiteX29" fmla="*/ 2193192 w 2440652"/>
              <a:gd name="connsiteY29" fmla="*/ 1281524 h 2563159"/>
              <a:gd name="connsiteX30" fmla="*/ 271515 w 2440652"/>
              <a:gd name="connsiteY30" fmla="*/ 1240700 h 2563159"/>
              <a:gd name="connsiteX31" fmla="*/ 451515 w 2440652"/>
              <a:gd name="connsiteY31" fmla="*/ 1420700 h 2563159"/>
              <a:gd name="connsiteX32" fmla="*/ 271515 w 2440652"/>
              <a:gd name="connsiteY32" fmla="*/ 1600700 h 2563159"/>
              <a:gd name="connsiteX33" fmla="*/ 91515 w 2440652"/>
              <a:gd name="connsiteY33" fmla="*/ 1420700 h 2563159"/>
              <a:gd name="connsiteX34" fmla="*/ 271515 w 2440652"/>
              <a:gd name="connsiteY34" fmla="*/ 1240700 h 2563159"/>
              <a:gd name="connsiteX35" fmla="*/ 893984 w 2440652"/>
              <a:gd name="connsiteY35" fmla="*/ 1090071 h 2563159"/>
              <a:gd name="connsiteX36" fmla="*/ 1073984 w 2440652"/>
              <a:gd name="connsiteY36" fmla="*/ 1270071 h 2563159"/>
              <a:gd name="connsiteX37" fmla="*/ 893984 w 2440652"/>
              <a:gd name="connsiteY37" fmla="*/ 1450071 h 2563159"/>
              <a:gd name="connsiteX38" fmla="*/ 713984 w 2440652"/>
              <a:gd name="connsiteY38" fmla="*/ 1270071 h 2563159"/>
              <a:gd name="connsiteX39" fmla="*/ 893984 w 2440652"/>
              <a:gd name="connsiteY39" fmla="*/ 1090071 h 2563159"/>
              <a:gd name="connsiteX40" fmla="*/ 1758945 w 2440652"/>
              <a:gd name="connsiteY40" fmla="*/ 921524 h 2563159"/>
              <a:gd name="connsiteX41" fmla="*/ 1938945 w 2440652"/>
              <a:gd name="connsiteY41" fmla="*/ 1101524 h 2563159"/>
              <a:gd name="connsiteX42" fmla="*/ 1758945 w 2440652"/>
              <a:gd name="connsiteY42" fmla="*/ 1281524 h 2563159"/>
              <a:gd name="connsiteX43" fmla="*/ 1578945 w 2440652"/>
              <a:gd name="connsiteY43" fmla="*/ 1101524 h 2563159"/>
              <a:gd name="connsiteX44" fmla="*/ 1758945 w 2440652"/>
              <a:gd name="connsiteY44" fmla="*/ 921524 h 2563159"/>
              <a:gd name="connsiteX45" fmla="*/ 2260652 w 2440652"/>
              <a:gd name="connsiteY45" fmla="*/ 706821 h 2563159"/>
              <a:gd name="connsiteX46" fmla="*/ 2440652 w 2440652"/>
              <a:gd name="connsiteY46" fmla="*/ 886821 h 2563159"/>
              <a:gd name="connsiteX47" fmla="*/ 2260652 w 2440652"/>
              <a:gd name="connsiteY47" fmla="*/ 1066821 h 2563159"/>
              <a:gd name="connsiteX48" fmla="*/ 2080652 w 2440652"/>
              <a:gd name="connsiteY48" fmla="*/ 886821 h 2563159"/>
              <a:gd name="connsiteX49" fmla="*/ 2260652 w 2440652"/>
              <a:gd name="connsiteY49" fmla="*/ 706821 h 2563159"/>
              <a:gd name="connsiteX50" fmla="*/ 540000 w 2440652"/>
              <a:gd name="connsiteY50" fmla="*/ 513919 h 2563159"/>
              <a:gd name="connsiteX51" fmla="*/ 810000 w 2440652"/>
              <a:gd name="connsiteY51" fmla="*/ 783919 h 2563159"/>
              <a:gd name="connsiteX52" fmla="*/ 540000 w 2440652"/>
              <a:gd name="connsiteY52" fmla="*/ 1053919 h 2563159"/>
              <a:gd name="connsiteX53" fmla="*/ 270000 w 2440652"/>
              <a:gd name="connsiteY53" fmla="*/ 783919 h 2563159"/>
              <a:gd name="connsiteX54" fmla="*/ 540000 w 2440652"/>
              <a:gd name="connsiteY54" fmla="*/ 513919 h 2563159"/>
              <a:gd name="connsiteX55" fmla="*/ 1279558 w 2440652"/>
              <a:gd name="connsiteY55" fmla="*/ 477229 h 2563159"/>
              <a:gd name="connsiteX56" fmla="*/ 1549558 w 2440652"/>
              <a:gd name="connsiteY56" fmla="*/ 747229 h 2563159"/>
              <a:gd name="connsiteX57" fmla="*/ 1279558 w 2440652"/>
              <a:gd name="connsiteY57" fmla="*/ 1017229 h 2563159"/>
              <a:gd name="connsiteX58" fmla="*/ 1009558 w 2440652"/>
              <a:gd name="connsiteY58" fmla="*/ 747229 h 2563159"/>
              <a:gd name="connsiteX59" fmla="*/ 1279558 w 2440652"/>
              <a:gd name="connsiteY59" fmla="*/ 477229 h 2563159"/>
              <a:gd name="connsiteX60" fmla="*/ 2048617 w 2440652"/>
              <a:gd name="connsiteY60" fmla="*/ 156406 h 2563159"/>
              <a:gd name="connsiteX61" fmla="*/ 2282617 w 2440652"/>
              <a:gd name="connsiteY61" fmla="*/ 390406 h 2563159"/>
              <a:gd name="connsiteX62" fmla="*/ 2048617 w 2440652"/>
              <a:gd name="connsiteY62" fmla="*/ 624406 h 2563159"/>
              <a:gd name="connsiteX63" fmla="*/ 1814617 w 2440652"/>
              <a:gd name="connsiteY63" fmla="*/ 390406 h 2563159"/>
              <a:gd name="connsiteX64" fmla="*/ 2048617 w 2440652"/>
              <a:gd name="connsiteY64" fmla="*/ 156406 h 2563159"/>
              <a:gd name="connsiteX65" fmla="*/ 303001 w 2440652"/>
              <a:gd name="connsiteY65" fmla="*/ 83603 h 2563159"/>
              <a:gd name="connsiteX66" fmla="*/ 483001 w 2440652"/>
              <a:gd name="connsiteY66" fmla="*/ 263603 h 2563159"/>
              <a:gd name="connsiteX67" fmla="*/ 303001 w 2440652"/>
              <a:gd name="connsiteY67" fmla="*/ 443603 h 2563159"/>
              <a:gd name="connsiteX68" fmla="*/ 123001 w 2440652"/>
              <a:gd name="connsiteY68" fmla="*/ 263603 h 2563159"/>
              <a:gd name="connsiteX69" fmla="*/ 303001 w 2440652"/>
              <a:gd name="connsiteY69" fmla="*/ 83603 h 2563159"/>
              <a:gd name="connsiteX70" fmla="*/ 1474182 w 2440652"/>
              <a:gd name="connsiteY70" fmla="*/ 32818 h 2563159"/>
              <a:gd name="connsiteX71" fmla="*/ 1654182 w 2440652"/>
              <a:gd name="connsiteY71" fmla="*/ 212818 h 2563159"/>
              <a:gd name="connsiteX72" fmla="*/ 1474182 w 2440652"/>
              <a:gd name="connsiteY72" fmla="*/ 392818 h 2563159"/>
              <a:gd name="connsiteX73" fmla="*/ 1294182 w 2440652"/>
              <a:gd name="connsiteY73" fmla="*/ 212818 h 2563159"/>
              <a:gd name="connsiteX74" fmla="*/ 1474182 w 2440652"/>
              <a:gd name="connsiteY74" fmla="*/ 32818 h 2563159"/>
              <a:gd name="connsiteX75" fmla="*/ 927444 w 2440652"/>
              <a:gd name="connsiteY75" fmla="*/ 0 h 2563159"/>
              <a:gd name="connsiteX76" fmla="*/ 1107444 w 2440652"/>
              <a:gd name="connsiteY76" fmla="*/ 180000 h 2563159"/>
              <a:gd name="connsiteX77" fmla="*/ 927444 w 2440652"/>
              <a:gd name="connsiteY77" fmla="*/ 360000 h 2563159"/>
              <a:gd name="connsiteX78" fmla="*/ 747444 w 2440652"/>
              <a:gd name="connsiteY78" fmla="*/ 180000 h 2563159"/>
              <a:gd name="connsiteX79" fmla="*/ 927444 w 2440652"/>
              <a:gd name="connsiteY79" fmla="*/ 0 h 2563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440652" h="2563159">
                <a:moveTo>
                  <a:pt x="1202379" y="2083519"/>
                </a:moveTo>
                <a:cubicBezTo>
                  <a:pt x="1301790" y="2083519"/>
                  <a:pt x="1382379" y="2164108"/>
                  <a:pt x="1382379" y="2263519"/>
                </a:cubicBezTo>
                <a:cubicBezTo>
                  <a:pt x="1382379" y="2362930"/>
                  <a:pt x="1301790" y="2443519"/>
                  <a:pt x="1202379" y="2443519"/>
                </a:cubicBezTo>
                <a:cubicBezTo>
                  <a:pt x="1102968" y="2443519"/>
                  <a:pt x="1022379" y="2362930"/>
                  <a:pt x="1022379" y="2263519"/>
                </a:cubicBezTo>
                <a:cubicBezTo>
                  <a:pt x="1022379" y="2164108"/>
                  <a:pt x="1102968" y="2083519"/>
                  <a:pt x="1202379" y="2083519"/>
                </a:cubicBezTo>
                <a:close/>
                <a:moveTo>
                  <a:pt x="270000" y="2023159"/>
                </a:moveTo>
                <a:cubicBezTo>
                  <a:pt x="419117" y="2023159"/>
                  <a:pt x="540000" y="2144042"/>
                  <a:pt x="540000" y="2293159"/>
                </a:cubicBezTo>
                <a:cubicBezTo>
                  <a:pt x="540000" y="2442276"/>
                  <a:pt x="419117" y="2563159"/>
                  <a:pt x="270000" y="2563159"/>
                </a:cubicBezTo>
                <a:cubicBezTo>
                  <a:pt x="120883" y="2563159"/>
                  <a:pt x="0" y="2442276"/>
                  <a:pt x="0" y="2293159"/>
                </a:cubicBezTo>
                <a:cubicBezTo>
                  <a:pt x="0" y="2144042"/>
                  <a:pt x="120883" y="2023159"/>
                  <a:pt x="270000" y="2023159"/>
                </a:cubicBezTo>
                <a:close/>
                <a:moveTo>
                  <a:pt x="1887192" y="1851854"/>
                </a:moveTo>
                <a:cubicBezTo>
                  <a:pt x="2036309" y="1851854"/>
                  <a:pt x="2157192" y="1972737"/>
                  <a:pt x="2157192" y="2121854"/>
                </a:cubicBezTo>
                <a:cubicBezTo>
                  <a:pt x="2157192" y="2270971"/>
                  <a:pt x="2036309" y="2391854"/>
                  <a:pt x="1887192" y="2391854"/>
                </a:cubicBezTo>
                <a:cubicBezTo>
                  <a:pt x="1738075" y="2391854"/>
                  <a:pt x="1617192" y="2270971"/>
                  <a:pt x="1617192" y="2121854"/>
                </a:cubicBezTo>
                <a:cubicBezTo>
                  <a:pt x="1617192" y="1972737"/>
                  <a:pt x="1738075" y="1851854"/>
                  <a:pt x="1887192" y="1851854"/>
                </a:cubicBezTo>
                <a:close/>
                <a:moveTo>
                  <a:pt x="717001" y="1596600"/>
                </a:moveTo>
                <a:cubicBezTo>
                  <a:pt x="846236" y="1596600"/>
                  <a:pt x="951001" y="1701365"/>
                  <a:pt x="951001" y="1830600"/>
                </a:cubicBezTo>
                <a:cubicBezTo>
                  <a:pt x="951001" y="1959835"/>
                  <a:pt x="846236" y="2064600"/>
                  <a:pt x="717001" y="2064600"/>
                </a:cubicBezTo>
                <a:cubicBezTo>
                  <a:pt x="587766" y="2064600"/>
                  <a:pt x="483001" y="1959835"/>
                  <a:pt x="483001" y="1830600"/>
                </a:cubicBezTo>
                <a:cubicBezTo>
                  <a:pt x="483001" y="1701365"/>
                  <a:pt x="587766" y="1596600"/>
                  <a:pt x="717001" y="1596600"/>
                </a:cubicBezTo>
                <a:close/>
                <a:moveTo>
                  <a:pt x="1353044" y="1315188"/>
                </a:moveTo>
                <a:cubicBezTo>
                  <a:pt x="1502161" y="1315188"/>
                  <a:pt x="1623044" y="1436071"/>
                  <a:pt x="1623044" y="1585188"/>
                </a:cubicBezTo>
                <a:cubicBezTo>
                  <a:pt x="1623044" y="1734305"/>
                  <a:pt x="1502161" y="1855188"/>
                  <a:pt x="1353044" y="1855188"/>
                </a:cubicBezTo>
                <a:cubicBezTo>
                  <a:pt x="1203927" y="1855188"/>
                  <a:pt x="1083044" y="1734305"/>
                  <a:pt x="1083044" y="1585188"/>
                </a:cubicBezTo>
                <a:cubicBezTo>
                  <a:pt x="1083044" y="1436071"/>
                  <a:pt x="1203927" y="1315188"/>
                  <a:pt x="1353044" y="1315188"/>
                </a:cubicBezTo>
                <a:close/>
                <a:moveTo>
                  <a:pt x="2193192" y="1281524"/>
                </a:moveTo>
                <a:cubicBezTo>
                  <a:pt x="2322427" y="1281524"/>
                  <a:pt x="2427192" y="1386289"/>
                  <a:pt x="2427192" y="1515524"/>
                </a:cubicBezTo>
                <a:cubicBezTo>
                  <a:pt x="2427192" y="1644759"/>
                  <a:pt x="2322427" y="1749524"/>
                  <a:pt x="2193192" y="1749524"/>
                </a:cubicBezTo>
                <a:cubicBezTo>
                  <a:pt x="2063957" y="1749524"/>
                  <a:pt x="1959192" y="1644759"/>
                  <a:pt x="1959192" y="1515524"/>
                </a:cubicBezTo>
                <a:cubicBezTo>
                  <a:pt x="1959192" y="1386289"/>
                  <a:pt x="2063957" y="1281524"/>
                  <a:pt x="2193192" y="1281524"/>
                </a:cubicBezTo>
                <a:close/>
                <a:moveTo>
                  <a:pt x="271515" y="1240700"/>
                </a:moveTo>
                <a:cubicBezTo>
                  <a:pt x="370926" y="1240700"/>
                  <a:pt x="451515" y="1321289"/>
                  <a:pt x="451515" y="1420700"/>
                </a:cubicBezTo>
                <a:cubicBezTo>
                  <a:pt x="451515" y="1520111"/>
                  <a:pt x="370926" y="1600700"/>
                  <a:pt x="271515" y="1600700"/>
                </a:cubicBezTo>
                <a:cubicBezTo>
                  <a:pt x="172104" y="1600700"/>
                  <a:pt x="91515" y="1520111"/>
                  <a:pt x="91515" y="1420700"/>
                </a:cubicBezTo>
                <a:cubicBezTo>
                  <a:pt x="91515" y="1321289"/>
                  <a:pt x="172104" y="1240700"/>
                  <a:pt x="271515" y="1240700"/>
                </a:cubicBezTo>
                <a:close/>
                <a:moveTo>
                  <a:pt x="893984" y="1090071"/>
                </a:moveTo>
                <a:cubicBezTo>
                  <a:pt x="993395" y="1090071"/>
                  <a:pt x="1073984" y="1170660"/>
                  <a:pt x="1073984" y="1270071"/>
                </a:cubicBezTo>
                <a:cubicBezTo>
                  <a:pt x="1073984" y="1369482"/>
                  <a:pt x="993395" y="1450071"/>
                  <a:pt x="893984" y="1450071"/>
                </a:cubicBezTo>
                <a:cubicBezTo>
                  <a:pt x="794573" y="1450071"/>
                  <a:pt x="713984" y="1369482"/>
                  <a:pt x="713984" y="1270071"/>
                </a:cubicBezTo>
                <a:cubicBezTo>
                  <a:pt x="713984" y="1170660"/>
                  <a:pt x="794573" y="1090071"/>
                  <a:pt x="893984" y="1090071"/>
                </a:cubicBezTo>
                <a:close/>
                <a:moveTo>
                  <a:pt x="1758945" y="921524"/>
                </a:moveTo>
                <a:cubicBezTo>
                  <a:pt x="1858356" y="921524"/>
                  <a:pt x="1938945" y="1002113"/>
                  <a:pt x="1938945" y="1101524"/>
                </a:cubicBezTo>
                <a:cubicBezTo>
                  <a:pt x="1938945" y="1200935"/>
                  <a:pt x="1858356" y="1281524"/>
                  <a:pt x="1758945" y="1281524"/>
                </a:cubicBezTo>
                <a:cubicBezTo>
                  <a:pt x="1659534" y="1281524"/>
                  <a:pt x="1578945" y="1200935"/>
                  <a:pt x="1578945" y="1101524"/>
                </a:cubicBezTo>
                <a:cubicBezTo>
                  <a:pt x="1578945" y="1002113"/>
                  <a:pt x="1659534" y="921524"/>
                  <a:pt x="1758945" y="921524"/>
                </a:cubicBezTo>
                <a:close/>
                <a:moveTo>
                  <a:pt x="2260652" y="706821"/>
                </a:moveTo>
                <a:cubicBezTo>
                  <a:pt x="2360063" y="706821"/>
                  <a:pt x="2440652" y="787410"/>
                  <a:pt x="2440652" y="886821"/>
                </a:cubicBezTo>
                <a:cubicBezTo>
                  <a:pt x="2440652" y="986232"/>
                  <a:pt x="2360063" y="1066821"/>
                  <a:pt x="2260652" y="1066821"/>
                </a:cubicBezTo>
                <a:cubicBezTo>
                  <a:pt x="2161241" y="1066821"/>
                  <a:pt x="2080652" y="986232"/>
                  <a:pt x="2080652" y="886821"/>
                </a:cubicBezTo>
                <a:cubicBezTo>
                  <a:pt x="2080652" y="787410"/>
                  <a:pt x="2161241" y="706821"/>
                  <a:pt x="2260652" y="706821"/>
                </a:cubicBezTo>
                <a:close/>
                <a:moveTo>
                  <a:pt x="540000" y="513919"/>
                </a:moveTo>
                <a:cubicBezTo>
                  <a:pt x="689117" y="513919"/>
                  <a:pt x="810000" y="634802"/>
                  <a:pt x="810000" y="783919"/>
                </a:cubicBezTo>
                <a:cubicBezTo>
                  <a:pt x="810000" y="933036"/>
                  <a:pt x="689117" y="1053919"/>
                  <a:pt x="540000" y="1053919"/>
                </a:cubicBezTo>
                <a:cubicBezTo>
                  <a:pt x="390883" y="1053919"/>
                  <a:pt x="270000" y="933036"/>
                  <a:pt x="270000" y="783919"/>
                </a:cubicBezTo>
                <a:cubicBezTo>
                  <a:pt x="270000" y="634802"/>
                  <a:pt x="390883" y="513919"/>
                  <a:pt x="540000" y="513919"/>
                </a:cubicBezTo>
                <a:close/>
                <a:moveTo>
                  <a:pt x="1279558" y="477229"/>
                </a:moveTo>
                <a:cubicBezTo>
                  <a:pt x="1428675" y="477229"/>
                  <a:pt x="1549558" y="598112"/>
                  <a:pt x="1549558" y="747229"/>
                </a:cubicBezTo>
                <a:cubicBezTo>
                  <a:pt x="1549558" y="896346"/>
                  <a:pt x="1428675" y="1017229"/>
                  <a:pt x="1279558" y="1017229"/>
                </a:cubicBezTo>
                <a:cubicBezTo>
                  <a:pt x="1130441" y="1017229"/>
                  <a:pt x="1009558" y="896346"/>
                  <a:pt x="1009558" y="747229"/>
                </a:cubicBezTo>
                <a:cubicBezTo>
                  <a:pt x="1009558" y="598112"/>
                  <a:pt x="1130441" y="477229"/>
                  <a:pt x="1279558" y="477229"/>
                </a:cubicBezTo>
                <a:close/>
                <a:moveTo>
                  <a:pt x="2048617" y="156406"/>
                </a:moveTo>
                <a:cubicBezTo>
                  <a:pt x="2177852" y="156406"/>
                  <a:pt x="2282617" y="261171"/>
                  <a:pt x="2282617" y="390406"/>
                </a:cubicBezTo>
                <a:cubicBezTo>
                  <a:pt x="2282617" y="519641"/>
                  <a:pt x="2177852" y="624406"/>
                  <a:pt x="2048617" y="624406"/>
                </a:cubicBezTo>
                <a:cubicBezTo>
                  <a:pt x="1919382" y="624406"/>
                  <a:pt x="1814617" y="519641"/>
                  <a:pt x="1814617" y="390406"/>
                </a:cubicBezTo>
                <a:cubicBezTo>
                  <a:pt x="1814617" y="261171"/>
                  <a:pt x="1919382" y="156406"/>
                  <a:pt x="2048617" y="156406"/>
                </a:cubicBezTo>
                <a:close/>
                <a:moveTo>
                  <a:pt x="303001" y="83603"/>
                </a:moveTo>
                <a:cubicBezTo>
                  <a:pt x="402412" y="83603"/>
                  <a:pt x="483001" y="164192"/>
                  <a:pt x="483001" y="263603"/>
                </a:cubicBezTo>
                <a:cubicBezTo>
                  <a:pt x="483001" y="363014"/>
                  <a:pt x="402412" y="443603"/>
                  <a:pt x="303001" y="443603"/>
                </a:cubicBezTo>
                <a:cubicBezTo>
                  <a:pt x="203590" y="443603"/>
                  <a:pt x="123001" y="363014"/>
                  <a:pt x="123001" y="263603"/>
                </a:cubicBezTo>
                <a:cubicBezTo>
                  <a:pt x="123001" y="164192"/>
                  <a:pt x="203590" y="83603"/>
                  <a:pt x="303001" y="83603"/>
                </a:cubicBezTo>
                <a:close/>
                <a:moveTo>
                  <a:pt x="1474182" y="32818"/>
                </a:moveTo>
                <a:cubicBezTo>
                  <a:pt x="1573593" y="32818"/>
                  <a:pt x="1654182" y="113407"/>
                  <a:pt x="1654182" y="212818"/>
                </a:cubicBezTo>
                <a:cubicBezTo>
                  <a:pt x="1654182" y="312229"/>
                  <a:pt x="1573593" y="392818"/>
                  <a:pt x="1474182" y="392818"/>
                </a:cubicBezTo>
                <a:cubicBezTo>
                  <a:pt x="1374771" y="392818"/>
                  <a:pt x="1294182" y="312229"/>
                  <a:pt x="1294182" y="212818"/>
                </a:cubicBezTo>
                <a:cubicBezTo>
                  <a:pt x="1294182" y="113407"/>
                  <a:pt x="1374771" y="32818"/>
                  <a:pt x="1474182" y="32818"/>
                </a:cubicBezTo>
                <a:close/>
                <a:moveTo>
                  <a:pt x="927444" y="0"/>
                </a:moveTo>
                <a:cubicBezTo>
                  <a:pt x="1026855" y="0"/>
                  <a:pt x="1107444" y="80589"/>
                  <a:pt x="1107444" y="180000"/>
                </a:cubicBezTo>
                <a:cubicBezTo>
                  <a:pt x="1107444" y="279411"/>
                  <a:pt x="1026855" y="360000"/>
                  <a:pt x="927444" y="360000"/>
                </a:cubicBezTo>
                <a:cubicBezTo>
                  <a:pt x="828033" y="360000"/>
                  <a:pt x="747444" y="279411"/>
                  <a:pt x="747444" y="180000"/>
                </a:cubicBezTo>
                <a:cubicBezTo>
                  <a:pt x="747444" y="80589"/>
                  <a:pt x="828033" y="0"/>
                  <a:pt x="927444" y="0"/>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Title 1">
            <a:extLst>
              <a:ext uri="{FF2B5EF4-FFF2-40B4-BE49-F238E27FC236}">
                <a16:creationId xmlns:a16="http://schemas.microsoft.com/office/drawing/2014/main" id="{258F6A40-B02D-4C08-8072-A1ED5FF3C52A}"/>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Microstructure fingerprinting</a:t>
            </a:r>
            <a:endParaRPr lang="fr-BE" dirty="0">
              <a:solidFill>
                <a:schemeClr val="tx1">
                  <a:lumMod val="65000"/>
                  <a:lumOff val="35000"/>
                </a:schemeClr>
              </a:solidFill>
            </a:endParaRPr>
          </a:p>
        </p:txBody>
      </p:sp>
      <p:sp>
        <p:nvSpPr>
          <p:cNvPr id="29" name="TextBox 28">
            <a:extLst>
              <a:ext uri="{FF2B5EF4-FFF2-40B4-BE49-F238E27FC236}">
                <a16:creationId xmlns:a16="http://schemas.microsoft.com/office/drawing/2014/main" id="{104E4FB7-A3D5-43B4-B1C7-C0BF502A4D7E}"/>
              </a:ext>
            </a:extLst>
          </p:cNvPr>
          <p:cNvSpPr txBox="1"/>
          <p:nvPr/>
        </p:nvSpPr>
        <p:spPr>
          <a:xfrm>
            <a:off x="34657" y="2315566"/>
            <a:ext cx="7426457" cy="3477875"/>
          </a:xfrm>
          <a:prstGeom prst="rect">
            <a:avLst/>
          </a:prstGeom>
          <a:noFill/>
        </p:spPr>
        <p:txBody>
          <a:bodyPr wrap="none" rtlCol="0">
            <a:spAutoFit/>
          </a:bodyPr>
          <a:lstStyle/>
          <a:p>
            <a:pPr marL="285750" indent="-285750">
              <a:buFont typeface="Arial" panose="020B0604020202020204" pitchFamily="34" charset="0"/>
              <a:buChar char="•"/>
            </a:pPr>
            <a:r>
              <a:rPr lang="en-US" sz="2000" dirty="0"/>
              <a:t>Fraction of the CSF compartment (</a:t>
            </a:r>
            <a:r>
              <a:rPr lang="en-US" sz="2000" dirty="0" err="1"/>
              <a:t>frac_csf</a:t>
            </a:r>
            <a:r>
              <a:rPr lang="en-US" sz="2000" dirty="0"/>
              <a:t>)</a:t>
            </a:r>
          </a:p>
          <a:p>
            <a:pPr marL="285750" indent="-285750">
              <a:buFont typeface="Arial" panose="020B0604020202020204" pitchFamily="34" charset="0"/>
              <a:buChar char="•"/>
            </a:pPr>
            <a:r>
              <a:rPr lang="en-US" sz="2000" dirty="0"/>
              <a:t>Fraction of the first fiber population (frac_f0)</a:t>
            </a:r>
          </a:p>
          <a:p>
            <a:pPr marL="285750" indent="-285750">
              <a:buFont typeface="Arial" panose="020B0604020202020204" pitchFamily="34" charset="0"/>
              <a:buChar char="•"/>
            </a:pPr>
            <a:r>
              <a:rPr lang="en-US" sz="2000" dirty="0"/>
              <a:t>Fraction of the second fiber population (frac_f1)</a:t>
            </a:r>
            <a:br>
              <a:rPr lang="en-US" sz="2000" dirty="0"/>
            </a:br>
            <a:endParaRPr lang="en-US" sz="2000" dirty="0"/>
          </a:p>
          <a:p>
            <a:pPr marL="285750" indent="-285750">
              <a:buFont typeface="Arial" panose="020B0604020202020204" pitchFamily="34" charset="0"/>
              <a:buChar char="•"/>
            </a:pPr>
            <a:r>
              <a:rPr lang="en-US" sz="2000" dirty="0"/>
              <a:t>Fiber volume fraction of the first fiber population (fvf_f0)</a:t>
            </a:r>
          </a:p>
          <a:p>
            <a:pPr marL="285750" indent="-285750">
              <a:buFont typeface="Arial" panose="020B0604020202020204" pitchFamily="34" charset="0"/>
              <a:buChar char="•"/>
            </a:pPr>
            <a:r>
              <a:rPr lang="en-US" sz="2000" dirty="0"/>
              <a:t>Fiber volume fraction of the second fiber population (fvf_f1)</a:t>
            </a:r>
          </a:p>
          <a:p>
            <a:pPr marL="285750" indent="-285750">
              <a:buFont typeface="Arial" panose="020B0604020202020204" pitchFamily="34" charset="0"/>
              <a:buChar char="•"/>
            </a:pPr>
            <a:r>
              <a:rPr lang="en-US" sz="2000" dirty="0"/>
              <a:t>Total fiber volume fraction (</a:t>
            </a:r>
            <a:r>
              <a:rPr lang="en-US" sz="2000" dirty="0" err="1"/>
              <a:t>fvf_tot</a:t>
            </a:r>
            <a:r>
              <a:rPr lang="en-US" sz="2000" dirty="0"/>
              <a:t>)</a:t>
            </a:r>
            <a:br>
              <a:rPr lang="en-US" sz="2000" dirty="0"/>
            </a:br>
            <a:endParaRPr lang="en-US" sz="2000" dirty="0"/>
          </a:p>
          <a:p>
            <a:pPr marL="285750" indent="-285750">
              <a:buFont typeface="Arial" panose="020B0604020202020204" pitchFamily="34" charset="0"/>
              <a:buChar char="•"/>
            </a:pPr>
            <a:r>
              <a:rPr lang="en-US" sz="2000" dirty="0"/>
              <a:t>Extra-axonal diffusivity of the first fiber population (DIFF_ex_f0)</a:t>
            </a:r>
          </a:p>
          <a:p>
            <a:pPr marL="285750" indent="-285750">
              <a:buFont typeface="Arial" panose="020B0604020202020204" pitchFamily="34" charset="0"/>
              <a:buChar char="•"/>
            </a:pPr>
            <a:r>
              <a:rPr lang="en-US" sz="2000" dirty="0"/>
              <a:t>Extra-axonal diffusivity of the second fiber population (DIFF_ex_f1)</a:t>
            </a:r>
          </a:p>
          <a:p>
            <a:pPr marL="285750" indent="-285750">
              <a:buFont typeface="Arial" panose="020B0604020202020204" pitchFamily="34" charset="0"/>
              <a:buChar char="•"/>
            </a:pPr>
            <a:endParaRPr lang="en-US" sz="2000" dirty="0"/>
          </a:p>
        </p:txBody>
      </p:sp>
      <p:sp>
        <p:nvSpPr>
          <p:cNvPr id="14" name="Freeform: Shape 13">
            <a:extLst>
              <a:ext uri="{FF2B5EF4-FFF2-40B4-BE49-F238E27FC236}">
                <a16:creationId xmlns:a16="http://schemas.microsoft.com/office/drawing/2014/main" id="{C9004099-BB15-4830-BF64-BFDCC555D8FB}"/>
              </a:ext>
            </a:extLst>
          </p:cNvPr>
          <p:cNvSpPr/>
          <p:nvPr/>
        </p:nvSpPr>
        <p:spPr>
          <a:xfrm>
            <a:off x="9450202" y="3094934"/>
            <a:ext cx="2440652" cy="2563159"/>
          </a:xfrm>
          <a:custGeom>
            <a:avLst/>
            <a:gdLst>
              <a:gd name="connsiteX0" fmla="*/ 1202379 w 2440652"/>
              <a:gd name="connsiteY0" fmla="*/ 2083519 h 2563159"/>
              <a:gd name="connsiteX1" fmla="*/ 1382379 w 2440652"/>
              <a:gd name="connsiteY1" fmla="*/ 2263519 h 2563159"/>
              <a:gd name="connsiteX2" fmla="*/ 1202379 w 2440652"/>
              <a:gd name="connsiteY2" fmla="*/ 2443519 h 2563159"/>
              <a:gd name="connsiteX3" fmla="*/ 1022379 w 2440652"/>
              <a:gd name="connsiteY3" fmla="*/ 2263519 h 2563159"/>
              <a:gd name="connsiteX4" fmla="*/ 1202379 w 2440652"/>
              <a:gd name="connsiteY4" fmla="*/ 2083519 h 2563159"/>
              <a:gd name="connsiteX5" fmla="*/ 270000 w 2440652"/>
              <a:gd name="connsiteY5" fmla="*/ 2023159 h 2563159"/>
              <a:gd name="connsiteX6" fmla="*/ 540000 w 2440652"/>
              <a:gd name="connsiteY6" fmla="*/ 2293159 h 2563159"/>
              <a:gd name="connsiteX7" fmla="*/ 270000 w 2440652"/>
              <a:gd name="connsiteY7" fmla="*/ 2563159 h 2563159"/>
              <a:gd name="connsiteX8" fmla="*/ 0 w 2440652"/>
              <a:gd name="connsiteY8" fmla="*/ 2293159 h 2563159"/>
              <a:gd name="connsiteX9" fmla="*/ 270000 w 2440652"/>
              <a:gd name="connsiteY9" fmla="*/ 2023159 h 2563159"/>
              <a:gd name="connsiteX10" fmla="*/ 1887192 w 2440652"/>
              <a:gd name="connsiteY10" fmla="*/ 1851854 h 2563159"/>
              <a:gd name="connsiteX11" fmla="*/ 2157192 w 2440652"/>
              <a:gd name="connsiteY11" fmla="*/ 2121854 h 2563159"/>
              <a:gd name="connsiteX12" fmla="*/ 1887192 w 2440652"/>
              <a:gd name="connsiteY12" fmla="*/ 2391854 h 2563159"/>
              <a:gd name="connsiteX13" fmla="*/ 1617192 w 2440652"/>
              <a:gd name="connsiteY13" fmla="*/ 2121854 h 2563159"/>
              <a:gd name="connsiteX14" fmla="*/ 1887192 w 2440652"/>
              <a:gd name="connsiteY14" fmla="*/ 1851854 h 2563159"/>
              <a:gd name="connsiteX15" fmla="*/ 717001 w 2440652"/>
              <a:gd name="connsiteY15" fmla="*/ 1596600 h 2563159"/>
              <a:gd name="connsiteX16" fmla="*/ 951001 w 2440652"/>
              <a:gd name="connsiteY16" fmla="*/ 1830600 h 2563159"/>
              <a:gd name="connsiteX17" fmla="*/ 717001 w 2440652"/>
              <a:gd name="connsiteY17" fmla="*/ 2064600 h 2563159"/>
              <a:gd name="connsiteX18" fmla="*/ 483001 w 2440652"/>
              <a:gd name="connsiteY18" fmla="*/ 1830600 h 2563159"/>
              <a:gd name="connsiteX19" fmla="*/ 717001 w 2440652"/>
              <a:gd name="connsiteY19" fmla="*/ 1596600 h 2563159"/>
              <a:gd name="connsiteX20" fmla="*/ 1353044 w 2440652"/>
              <a:gd name="connsiteY20" fmla="*/ 1315188 h 2563159"/>
              <a:gd name="connsiteX21" fmla="*/ 1623044 w 2440652"/>
              <a:gd name="connsiteY21" fmla="*/ 1585188 h 2563159"/>
              <a:gd name="connsiteX22" fmla="*/ 1353044 w 2440652"/>
              <a:gd name="connsiteY22" fmla="*/ 1855188 h 2563159"/>
              <a:gd name="connsiteX23" fmla="*/ 1083044 w 2440652"/>
              <a:gd name="connsiteY23" fmla="*/ 1585188 h 2563159"/>
              <a:gd name="connsiteX24" fmla="*/ 1353044 w 2440652"/>
              <a:gd name="connsiteY24" fmla="*/ 1315188 h 2563159"/>
              <a:gd name="connsiteX25" fmla="*/ 2193192 w 2440652"/>
              <a:gd name="connsiteY25" fmla="*/ 1281524 h 2563159"/>
              <a:gd name="connsiteX26" fmla="*/ 2427192 w 2440652"/>
              <a:gd name="connsiteY26" fmla="*/ 1515524 h 2563159"/>
              <a:gd name="connsiteX27" fmla="*/ 2193192 w 2440652"/>
              <a:gd name="connsiteY27" fmla="*/ 1749524 h 2563159"/>
              <a:gd name="connsiteX28" fmla="*/ 1959192 w 2440652"/>
              <a:gd name="connsiteY28" fmla="*/ 1515524 h 2563159"/>
              <a:gd name="connsiteX29" fmla="*/ 2193192 w 2440652"/>
              <a:gd name="connsiteY29" fmla="*/ 1281524 h 2563159"/>
              <a:gd name="connsiteX30" fmla="*/ 271515 w 2440652"/>
              <a:gd name="connsiteY30" fmla="*/ 1240700 h 2563159"/>
              <a:gd name="connsiteX31" fmla="*/ 451515 w 2440652"/>
              <a:gd name="connsiteY31" fmla="*/ 1420700 h 2563159"/>
              <a:gd name="connsiteX32" fmla="*/ 271515 w 2440652"/>
              <a:gd name="connsiteY32" fmla="*/ 1600700 h 2563159"/>
              <a:gd name="connsiteX33" fmla="*/ 91515 w 2440652"/>
              <a:gd name="connsiteY33" fmla="*/ 1420700 h 2563159"/>
              <a:gd name="connsiteX34" fmla="*/ 271515 w 2440652"/>
              <a:gd name="connsiteY34" fmla="*/ 1240700 h 2563159"/>
              <a:gd name="connsiteX35" fmla="*/ 893984 w 2440652"/>
              <a:gd name="connsiteY35" fmla="*/ 1090071 h 2563159"/>
              <a:gd name="connsiteX36" fmla="*/ 1073984 w 2440652"/>
              <a:gd name="connsiteY36" fmla="*/ 1270071 h 2563159"/>
              <a:gd name="connsiteX37" fmla="*/ 893984 w 2440652"/>
              <a:gd name="connsiteY37" fmla="*/ 1450071 h 2563159"/>
              <a:gd name="connsiteX38" fmla="*/ 713984 w 2440652"/>
              <a:gd name="connsiteY38" fmla="*/ 1270071 h 2563159"/>
              <a:gd name="connsiteX39" fmla="*/ 893984 w 2440652"/>
              <a:gd name="connsiteY39" fmla="*/ 1090071 h 2563159"/>
              <a:gd name="connsiteX40" fmla="*/ 1758945 w 2440652"/>
              <a:gd name="connsiteY40" fmla="*/ 921524 h 2563159"/>
              <a:gd name="connsiteX41" fmla="*/ 1938945 w 2440652"/>
              <a:gd name="connsiteY41" fmla="*/ 1101524 h 2563159"/>
              <a:gd name="connsiteX42" fmla="*/ 1758945 w 2440652"/>
              <a:gd name="connsiteY42" fmla="*/ 1281524 h 2563159"/>
              <a:gd name="connsiteX43" fmla="*/ 1578945 w 2440652"/>
              <a:gd name="connsiteY43" fmla="*/ 1101524 h 2563159"/>
              <a:gd name="connsiteX44" fmla="*/ 1758945 w 2440652"/>
              <a:gd name="connsiteY44" fmla="*/ 921524 h 2563159"/>
              <a:gd name="connsiteX45" fmla="*/ 2260652 w 2440652"/>
              <a:gd name="connsiteY45" fmla="*/ 706821 h 2563159"/>
              <a:gd name="connsiteX46" fmla="*/ 2440652 w 2440652"/>
              <a:gd name="connsiteY46" fmla="*/ 886821 h 2563159"/>
              <a:gd name="connsiteX47" fmla="*/ 2260652 w 2440652"/>
              <a:gd name="connsiteY47" fmla="*/ 1066821 h 2563159"/>
              <a:gd name="connsiteX48" fmla="*/ 2080652 w 2440652"/>
              <a:gd name="connsiteY48" fmla="*/ 886821 h 2563159"/>
              <a:gd name="connsiteX49" fmla="*/ 2260652 w 2440652"/>
              <a:gd name="connsiteY49" fmla="*/ 706821 h 2563159"/>
              <a:gd name="connsiteX50" fmla="*/ 540000 w 2440652"/>
              <a:gd name="connsiteY50" fmla="*/ 513919 h 2563159"/>
              <a:gd name="connsiteX51" fmla="*/ 810000 w 2440652"/>
              <a:gd name="connsiteY51" fmla="*/ 783919 h 2563159"/>
              <a:gd name="connsiteX52" fmla="*/ 540000 w 2440652"/>
              <a:gd name="connsiteY52" fmla="*/ 1053919 h 2563159"/>
              <a:gd name="connsiteX53" fmla="*/ 270000 w 2440652"/>
              <a:gd name="connsiteY53" fmla="*/ 783919 h 2563159"/>
              <a:gd name="connsiteX54" fmla="*/ 540000 w 2440652"/>
              <a:gd name="connsiteY54" fmla="*/ 513919 h 2563159"/>
              <a:gd name="connsiteX55" fmla="*/ 1279558 w 2440652"/>
              <a:gd name="connsiteY55" fmla="*/ 477229 h 2563159"/>
              <a:gd name="connsiteX56" fmla="*/ 1549558 w 2440652"/>
              <a:gd name="connsiteY56" fmla="*/ 747229 h 2563159"/>
              <a:gd name="connsiteX57" fmla="*/ 1279558 w 2440652"/>
              <a:gd name="connsiteY57" fmla="*/ 1017229 h 2563159"/>
              <a:gd name="connsiteX58" fmla="*/ 1009558 w 2440652"/>
              <a:gd name="connsiteY58" fmla="*/ 747229 h 2563159"/>
              <a:gd name="connsiteX59" fmla="*/ 1279558 w 2440652"/>
              <a:gd name="connsiteY59" fmla="*/ 477229 h 2563159"/>
              <a:gd name="connsiteX60" fmla="*/ 2048617 w 2440652"/>
              <a:gd name="connsiteY60" fmla="*/ 156406 h 2563159"/>
              <a:gd name="connsiteX61" fmla="*/ 2282617 w 2440652"/>
              <a:gd name="connsiteY61" fmla="*/ 390406 h 2563159"/>
              <a:gd name="connsiteX62" fmla="*/ 2048617 w 2440652"/>
              <a:gd name="connsiteY62" fmla="*/ 624406 h 2563159"/>
              <a:gd name="connsiteX63" fmla="*/ 1814617 w 2440652"/>
              <a:gd name="connsiteY63" fmla="*/ 390406 h 2563159"/>
              <a:gd name="connsiteX64" fmla="*/ 2048617 w 2440652"/>
              <a:gd name="connsiteY64" fmla="*/ 156406 h 2563159"/>
              <a:gd name="connsiteX65" fmla="*/ 303001 w 2440652"/>
              <a:gd name="connsiteY65" fmla="*/ 83603 h 2563159"/>
              <a:gd name="connsiteX66" fmla="*/ 483001 w 2440652"/>
              <a:gd name="connsiteY66" fmla="*/ 263603 h 2563159"/>
              <a:gd name="connsiteX67" fmla="*/ 303001 w 2440652"/>
              <a:gd name="connsiteY67" fmla="*/ 443603 h 2563159"/>
              <a:gd name="connsiteX68" fmla="*/ 123001 w 2440652"/>
              <a:gd name="connsiteY68" fmla="*/ 263603 h 2563159"/>
              <a:gd name="connsiteX69" fmla="*/ 303001 w 2440652"/>
              <a:gd name="connsiteY69" fmla="*/ 83603 h 2563159"/>
              <a:gd name="connsiteX70" fmla="*/ 1474182 w 2440652"/>
              <a:gd name="connsiteY70" fmla="*/ 32818 h 2563159"/>
              <a:gd name="connsiteX71" fmla="*/ 1654182 w 2440652"/>
              <a:gd name="connsiteY71" fmla="*/ 212818 h 2563159"/>
              <a:gd name="connsiteX72" fmla="*/ 1474182 w 2440652"/>
              <a:gd name="connsiteY72" fmla="*/ 392818 h 2563159"/>
              <a:gd name="connsiteX73" fmla="*/ 1294182 w 2440652"/>
              <a:gd name="connsiteY73" fmla="*/ 212818 h 2563159"/>
              <a:gd name="connsiteX74" fmla="*/ 1474182 w 2440652"/>
              <a:gd name="connsiteY74" fmla="*/ 32818 h 2563159"/>
              <a:gd name="connsiteX75" fmla="*/ 927444 w 2440652"/>
              <a:gd name="connsiteY75" fmla="*/ 0 h 2563159"/>
              <a:gd name="connsiteX76" fmla="*/ 1107444 w 2440652"/>
              <a:gd name="connsiteY76" fmla="*/ 180000 h 2563159"/>
              <a:gd name="connsiteX77" fmla="*/ 927444 w 2440652"/>
              <a:gd name="connsiteY77" fmla="*/ 360000 h 2563159"/>
              <a:gd name="connsiteX78" fmla="*/ 747444 w 2440652"/>
              <a:gd name="connsiteY78" fmla="*/ 180000 h 2563159"/>
              <a:gd name="connsiteX79" fmla="*/ 927444 w 2440652"/>
              <a:gd name="connsiteY79" fmla="*/ 0 h 2563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440652" h="2563159">
                <a:moveTo>
                  <a:pt x="1202379" y="2083519"/>
                </a:moveTo>
                <a:cubicBezTo>
                  <a:pt x="1301790" y="2083519"/>
                  <a:pt x="1382379" y="2164108"/>
                  <a:pt x="1382379" y="2263519"/>
                </a:cubicBezTo>
                <a:cubicBezTo>
                  <a:pt x="1382379" y="2362930"/>
                  <a:pt x="1301790" y="2443519"/>
                  <a:pt x="1202379" y="2443519"/>
                </a:cubicBezTo>
                <a:cubicBezTo>
                  <a:pt x="1102968" y="2443519"/>
                  <a:pt x="1022379" y="2362930"/>
                  <a:pt x="1022379" y="2263519"/>
                </a:cubicBezTo>
                <a:cubicBezTo>
                  <a:pt x="1022379" y="2164108"/>
                  <a:pt x="1102968" y="2083519"/>
                  <a:pt x="1202379" y="2083519"/>
                </a:cubicBezTo>
                <a:close/>
                <a:moveTo>
                  <a:pt x="270000" y="2023159"/>
                </a:moveTo>
                <a:cubicBezTo>
                  <a:pt x="419117" y="2023159"/>
                  <a:pt x="540000" y="2144042"/>
                  <a:pt x="540000" y="2293159"/>
                </a:cubicBezTo>
                <a:cubicBezTo>
                  <a:pt x="540000" y="2442276"/>
                  <a:pt x="419117" y="2563159"/>
                  <a:pt x="270000" y="2563159"/>
                </a:cubicBezTo>
                <a:cubicBezTo>
                  <a:pt x="120883" y="2563159"/>
                  <a:pt x="0" y="2442276"/>
                  <a:pt x="0" y="2293159"/>
                </a:cubicBezTo>
                <a:cubicBezTo>
                  <a:pt x="0" y="2144042"/>
                  <a:pt x="120883" y="2023159"/>
                  <a:pt x="270000" y="2023159"/>
                </a:cubicBezTo>
                <a:close/>
                <a:moveTo>
                  <a:pt x="1887192" y="1851854"/>
                </a:moveTo>
                <a:cubicBezTo>
                  <a:pt x="2036309" y="1851854"/>
                  <a:pt x="2157192" y="1972737"/>
                  <a:pt x="2157192" y="2121854"/>
                </a:cubicBezTo>
                <a:cubicBezTo>
                  <a:pt x="2157192" y="2270971"/>
                  <a:pt x="2036309" y="2391854"/>
                  <a:pt x="1887192" y="2391854"/>
                </a:cubicBezTo>
                <a:cubicBezTo>
                  <a:pt x="1738075" y="2391854"/>
                  <a:pt x="1617192" y="2270971"/>
                  <a:pt x="1617192" y="2121854"/>
                </a:cubicBezTo>
                <a:cubicBezTo>
                  <a:pt x="1617192" y="1972737"/>
                  <a:pt x="1738075" y="1851854"/>
                  <a:pt x="1887192" y="1851854"/>
                </a:cubicBezTo>
                <a:close/>
                <a:moveTo>
                  <a:pt x="717001" y="1596600"/>
                </a:moveTo>
                <a:cubicBezTo>
                  <a:pt x="846236" y="1596600"/>
                  <a:pt x="951001" y="1701365"/>
                  <a:pt x="951001" y="1830600"/>
                </a:cubicBezTo>
                <a:cubicBezTo>
                  <a:pt x="951001" y="1959835"/>
                  <a:pt x="846236" y="2064600"/>
                  <a:pt x="717001" y="2064600"/>
                </a:cubicBezTo>
                <a:cubicBezTo>
                  <a:pt x="587766" y="2064600"/>
                  <a:pt x="483001" y="1959835"/>
                  <a:pt x="483001" y="1830600"/>
                </a:cubicBezTo>
                <a:cubicBezTo>
                  <a:pt x="483001" y="1701365"/>
                  <a:pt x="587766" y="1596600"/>
                  <a:pt x="717001" y="1596600"/>
                </a:cubicBezTo>
                <a:close/>
                <a:moveTo>
                  <a:pt x="1353044" y="1315188"/>
                </a:moveTo>
                <a:cubicBezTo>
                  <a:pt x="1502161" y="1315188"/>
                  <a:pt x="1623044" y="1436071"/>
                  <a:pt x="1623044" y="1585188"/>
                </a:cubicBezTo>
                <a:cubicBezTo>
                  <a:pt x="1623044" y="1734305"/>
                  <a:pt x="1502161" y="1855188"/>
                  <a:pt x="1353044" y="1855188"/>
                </a:cubicBezTo>
                <a:cubicBezTo>
                  <a:pt x="1203927" y="1855188"/>
                  <a:pt x="1083044" y="1734305"/>
                  <a:pt x="1083044" y="1585188"/>
                </a:cubicBezTo>
                <a:cubicBezTo>
                  <a:pt x="1083044" y="1436071"/>
                  <a:pt x="1203927" y="1315188"/>
                  <a:pt x="1353044" y="1315188"/>
                </a:cubicBezTo>
                <a:close/>
                <a:moveTo>
                  <a:pt x="2193192" y="1281524"/>
                </a:moveTo>
                <a:cubicBezTo>
                  <a:pt x="2322427" y="1281524"/>
                  <a:pt x="2427192" y="1386289"/>
                  <a:pt x="2427192" y="1515524"/>
                </a:cubicBezTo>
                <a:cubicBezTo>
                  <a:pt x="2427192" y="1644759"/>
                  <a:pt x="2322427" y="1749524"/>
                  <a:pt x="2193192" y="1749524"/>
                </a:cubicBezTo>
                <a:cubicBezTo>
                  <a:pt x="2063957" y="1749524"/>
                  <a:pt x="1959192" y="1644759"/>
                  <a:pt x="1959192" y="1515524"/>
                </a:cubicBezTo>
                <a:cubicBezTo>
                  <a:pt x="1959192" y="1386289"/>
                  <a:pt x="2063957" y="1281524"/>
                  <a:pt x="2193192" y="1281524"/>
                </a:cubicBezTo>
                <a:close/>
                <a:moveTo>
                  <a:pt x="271515" y="1240700"/>
                </a:moveTo>
                <a:cubicBezTo>
                  <a:pt x="370926" y="1240700"/>
                  <a:pt x="451515" y="1321289"/>
                  <a:pt x="451515" y="1420700"/>
                </a:cubicBezTo>
                <a:cubicBezTo>
                  <a:pt x="451515" y="1520111"/>
                  <a:pt x="370926" y="1600700"/>
                  <a:pt x="271515" y="1600700"/>
                </a:cubicBezTo>
                <a:cubicBezTo>
                  <a:pt x="172104" y="1600700"/>
                  <a:pt x="91515" y="1520111"/>
                  <a:pt x="91515" y="1420700"/>
                </a:cubicBezTo>
                <a:cubicBezTo>
                  <a:pt x="91515" y="1321289"/>
                  <a:pt x="172104" y="1240700"/>
                  <a:pt x="271515" y="1240700"/>
                </a:cubicBezTo>
                <a:close/>
                <a:moveTo>
                  <a:pt x="893984" y="1090071"/>
                </a:moveTo>
                <a:cubicBezTo>
                  <a:pt x="993395" y="1090071"/>
                  <a:pt x="1073984" y="1170660"/>
                  <a:pt x="1073984" y="1270071"/>
                </a:cubicBezTo>
                <a:cubicBezTo>
                  <a:pt x="1073984" y="1369482"/>
                  <a:pt x="993395" y="1450071"/>
                  <a:pt x="893984" y="1450071"/>
                </a:cubicBezTo>
                <a:cubicBezTo>
                  <a:pt x="794573" y="1450071"/>
                  <a:pt x="713984" y="1369482"/>
                  <a:pt x="713984" y="1270071"/>
                </a:cubicBezTo>
                <a:cubicBezTo>
                  <a:pt x="713984" y="1170660"/>
                  <a:pt x="794573" y="1090071"/>
                  <a:pt x="893984" y="1090071"/>
                </a:cubicBezTo>
                <a:close/>
                <a:moveTo>
                  <a:pt x="1758945" y="921524"/>
                </a:moveTo>
                <a:cubicBezTo>
                  <a:pt x="1858356" y="921524"/>
                  <a:pt x="1938945" y="1002113"/>
                  <a:pt x="1938945" y="1101524"/>
                </a:cubicBezTo>
                <a:cubicBezTo>
                  <a:pt x="1938945" y="1200935"/>
                  <a:pt x="1858356" y="1281524"/>
                  <a:pt x="1758945" y="1281524"/>
                </a:cubicBezTo>
                <a:cubicBezTo>
                  <a:pt x="1659534" y="1281524"/>
                  <a:pt x="1578945" y="1200935"/>
                  <a:pt x="1578945" y="1101524"/>
                </a:cubicBezTo>
                <a:cubicBezTo>
                  <a:pt x="1578945" y="1002113"/>
                  <a:pt x="1659534" y="921524"/>
                  <a:pt x="1758945" y="921524"/>
                </a:cubicBezTo>
                <a:close/>
                <a:moveTo>
                  <a:pt x="2260652" y="706821"/>
                </a:moveTo>
                <a:cubicBezTo>
                  <a:pt x="2360063" y="706821"/>
                  <a:pt x="2440652" y="787410"/>
                  <a:pt x="2440652" y="886821"/>
                </a:cubicBezTo>
                <a:cubicBezTo>
                  <a:pt x="2440652" y="986232"/>
                  <a:pt x="2360063" y="1066821"/>
                  <a:pt x="2260652" y="1066821"/>
                </a:cubicBezTo>
                <a:cubicBezTo>
                  <a:pt x="2161241" y="1066821"/>
                  <a:pt x="2080652" y="986232"/>
                  <a:pt x="2080652" y="886821"/>
                </a:cubicBezTo>
                <a:cubicBezTo>
                  <a:pt x="2080652" y="787410"/>
                  <a:pt x="2161241" y="706821"/>
                  <a:pt x="2260652" y="706821"/>
                </a:cubicBezTo>
                <a:close/>
                <a:moveTo>
                  <a:pt x="540000" y="513919"/>
                </a:moveTo>
                <a:cubicBezTo>
                  <a:pt x="689117" y="513919"/>
                  <a:pt x="810000" y="634802"/>
                  <a:pt x="810000" y="783919"/>
                </a:cubicBezTo>
                <a:cubicBezTo>
                  <a:pt x="810000" y="933036"/>
                  <a:pt x="689117" y="1053919"/>
                  <a:pt x="540000" y="1053919"/>
                </a:cubicBezTo>
                <a:cubicBezTo>
                  <a:pt x="390883" y="1053919"/>
                  <a:pt x="270000" y="933036"/>
                  <a:pt x="270000" y="783919"/>
                </a:cubicBezTo>
                <a:cubicBezTo>
                  <a:pt x="270000" y="634802"/>
                  <a:pt x="390883" y="513919"/>
                  <a:pt x="540000" y="513919"/>
                </a:cubicBezTo>
                <a:close/>
                <a:moveTo>
                  <a:pt x="1279558" y="477229"/>
                </a:moveTo>
                <a:cubicBezTo>
                  <a:pt x="1428675" y="477229"/>
                  <a:pt x="1549558" y="598112"/>
                  <a:pt x="1549558" y="747229"/>
                </a:cubicBezTo>
                <a:cubicBezTo>
                  <a:pt x="1549558" y="896346"/>
                  <a:pt x="1428675" y="1017229"/>
                  <a:pt x="1279558" y="1017229"/>
                </a:cubicBezTo>
                <a:cubicBezTo>
                  <a:pt x="1130441" y="1017229"/>
                  <a:pt x="1009558" y="896346"/>
                  <a:pt x="1009558" y="747229"/>
                </a:cubicBezTo>
                <a:cubicBezTo>
                  <a:pt x="1009558" y="598112"/>
                  <a:pt x="1130441" y="477229"/>
                  <a:pt x="1279558" y="477229"/>
                </a:cubicBezTo>
                <a:close/>
                <a:moveTo>
                  <a:pt x="2048617" y="156406"/>
                </a:moveTo>
                <a:cubicBezTo>
                  <a:pt x="2177852" y="156406"/>
                  <a:pt x="2282617" y="261171"/>
                  <a:pt x="2282617" y="390406"/>
                </a:cubicBezTo>
                <a:cubicBezTo>
                  <a:pt x="2282617" y="519641"/>
                  <a:pt x="2177852" y="624406"/>
                  <a:pt x="2048617" y="624406"/>
                </a:cubicBezTo>
                <a:cubicBezTo>
                  <a:pt x="1919382" y="624406"/>
                  <a:pt x="1814617" y="519641"/>
                  <a:pt x="1814617" y="390406"/>
                </a:cubicBezTo>
                <a:cubicBezTo>
                  <a:pt x="1814617" y="261171"/>
                  <a:pt x="1919382" y="156406"/>
                  <a:pt x="2048617" y="156406"/>
                </a:cubicBezTo>
                <a:close/>
                <a:moveTo>
                  <a:pt x="303001" y="83603"/>
                </a:moveTo>
                <a:cubicBezTo>
                  <a:pt x="402412" y="83603"/>
                  <a:pt x="483001" y="164192"/>
                  <a:pt x="483001" y="263603"/>
                </a:cubicBezTo>
                <a:cubicBezTo>
                  <a:pt x="483001" y="363014"/>
                  <a:pt x="402412" y="443603"/>
                  <a:pt x="303001" y="443603"/>
                </a:cubicBezTo>
                <a:cubicBezTo>
                  <a:pt x="203590" y="443603"/>
                  <a:pt x="123001" y="363014"/>
                  <a:pt x="123001" y="263603"/>
                </a:cubicBezTo>
                <a:cubicBezTo>
                  <a:pt x="123001" y="164192"/>
                  <a:pt x="203590" y="83603"/>
                  <a:pt x="303001" y="83603"/>
                </a:cubicBezTo>
                <a:close/>
                <a:moveTo>
                  <a:pt x="1474182" y="32818"/>
                </a:moveTo>
                <a:cubicBezTo>
                  <a:pt x="1573593" y="32818"/>
                  <a:pt x="1654182" y="113407"/>
                  <a:pt x="1654182" y="212818"/>
                </a:cubicBezTo>
                <a:cubicBezTo>
                  <a:pt x="1654182" y="312229"/>
                  <a:pt x="1573593" y="392818"/>
                  <a:pt x="1474182" y="392818"/>
                </a:cubicBezTo>
                <a:cubicBezTo>
                  <a:pt x="1374771" y="392818"/>
                  <a:pt x="1294182" y="312229"/>
                  <a:pt x="1294182" y="212818"/>
                </a:cubicBezTo>
                <a:cubicBezTo>
                  <a:pt x="1294182" y="113407"/>
                  <a:pt x="1374771" y="32818"/>
                  <a:pt x="1474182" y="32818"/>
                </a:cubicBezTo>
                <a:close/>
                <a:moveTo>
                  <a:pt x="927444" y="0"/>
                </a:moveTo>
                <a:cubicBezTo>
                  <a:pt x="1026855" y="0"/>
                  <a:pt x="1107444" y="80589"/>
                  <a:pt x="1107444" y="180000"/>
                </a:cubicBezTo>
                <a:cubicBezTo>
                  <a:pt x="1107444" y="279411"/>
                  <a:pt x="1026855" y="360000"/>
                  <a:pt x="927444" y="360000"/>
                </a:cubicBezTo>
                <a:cubicBezTo>
                  <a:pt x="828033" y="360000"/>
                  <a:pt x="747444" y="279411"/>
                  <a:pt x="747444" y="180000"/>
                </a:cubicBezTo>
                <a:cubicBezTo>
                  <a:pt x="747444" y="80589"/>
                  <a:pt x="828033" y="0"/>
                  <a:pt x="927444" y="0"/>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Slide Number Placeholder 4">
            <a:extLst>
              <a:ext uri="{FF2B5EF4-FFF2-40B4-BE49-F238E27FC236}">
                <a16:creationId xmlns:a16="http://schemas.microsoft.com/office/drawing/2014/main" id="{AC407E91-F3CA-4A2B-82A1-F38C6F7905E2}"/>
              </a:ext>
            </a:extLst>
          </p:cNvPr>
          <p:cNvSpPr>
            <a:spLocks noGrp="1"/>
          </p:cNvSpPr>
          <p:nvPr>
            <p:ph type="sldNum" sz="quarter" idx="12"/>
          </p:nvPr>
        </p:nvSpPr>
        <p:spPr/>
        <p:txBody>
          <a:bodyPr/>
          <a:lstStyle/>
          <a:p>
            <a:fld id="{D5EA5BFB-2E93-4DAC-AFF6-B25943B8914F}" type="slidenum">
              <a:rPr lang="en-US" smtClean="0"/>
              <a:t>23</a:t>
            </a:fld>
            <a:endParaRPr lang="en-US"/>
          </a:p>
        </p:txBody>
      </p:sp>
      <p:sp>
        <p:nvSpPr>
          <p:cNvPr id="34" name="Rectangle 33">
            <a:extLst>
              <a:ext uri="{FF2B5EF4-FFF2-40B4-BE49-F238E27FC236}">
                <a16:creationId xmlns:a16="http://schemas.microsoft.com/office/drawing/2014/main" id="{27CBEC28-8CE8-4862-A34C-4AEBC21DB776}"/>
              </a:ext>
            </a:extLst>
          </p:cNvPr>
          <p:cNvSpPr/>
          <p:nvPr/>
        </p:nvSpPr>
        <p:spPr>
          <a:xfrm>
            <a:off x="9406643" y="1373668"/>
            <a:ext cx="2520383" cy="1692613"/>
          </a:xfrm>
          <a:prstGeom prst="rect">
            <a:avLst/>
          </a:prstGeom>
          <a:solidFill>
            <a:srgbClr val="B3DE85"/>
          </a:solid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BFD5DA2F-A005-4107-8E15-CA2479DB6555}"/>
              </a:ext>
            </a:extLst>
          </p:cNvPr>
          <p:cNvSpPr/>
          <p:nvPr/>
        </p:nvSpPr>
        <p:spPr>
          <a:xfrm rot="843855">
            <a:off x="9276786" y="1370342"/>
            <a:ext cx="2826969" cy="1738640"/>
          </a:xfrm>
          <a:custGeom>
            <a:avLst/>
            <a:gdLst>
              <a:gd name="connsiteX0" fmla="*/ 249504 w 2826969"/>
              <a:gd name="connsiteY0" fmla="*/ 1493963 h 1738640"/>
              <a:gd name="connsiteX1" fmla="*/ 2765672 w 2826969"/>
              <a:gd name="connsiteY1" fmla="*/ 1166240 h 1738640"/>
              <a:gd name="connsiteX2" fmla="*/ 2826969 w 2826969"/>
              <a:gd name="connsiteY2" fmla="*/ 1410918 h 1738640"/>
              <a:gd name="connsiteX3" fmla="*/ 310800 w 2826969"/>
              <a:gd name="connsiteY3" fmla="*/ 1738640 h 1738640"/>
              <a:gd name="connsiteX4" fmla="*/ 86072 w 2826969"/>
              <a:gd name="connsiteY4" fmla="*/ 841594 h 1738640"/>
              <a:gd name="connsiteX5" fmla="*/ 2684342 w 2826969"/>
              <a:gd name="connsiteY5" fmla="*/ 841594 h 1738640"/>
              <a:gd name="connsiteX6" fmla="*/ 2747108 w 2826969"/>
              <a:gd name="connsiteY6" fmla="*/ 1092139 h 1738640"/>
              <a:gd name="connsiteX7" fmla="*/ 148839 w 2826969"/>
              <a:gd name="connsiteY7" fmla="*/ 1092139 h 1738640"/>
              <a:gd name="connsiteX8" fmla="*/ 0 w 2826969"/>
              <a:gd name="connsiteY8" fmla="*/ 498016 h 1738640"/>
              <a:gd name="connsiteX9" fmla="*/ 2559124 w 2826969"/>
              <a:gd name="connsiteY9" fmla="*/ 341760 h 1738640"/>
              <a:gd name="connsiteX10" fmla="*/ 2621060 w 2826969"/>
              <a:gd name="connsiteY10" fmla="*/ 588990 h 1738640"/>
              <a:gd name="connsiteX11" fmla="*/ 61935 w 2826969"/>
              <a:gd name="connsiteY11" fmla="*/ 745246 h 1738640"/>
              <a:gd name="connsiteX12" fmla="*/ 419048 w 2826969"/>
              <a:gd name="connsiteY12" fmla="*/ 241326 h 1738640"/>
              <a:gd name="connsiteX13" fmla="*/ 1382351 w 2826969"/>
              <a:gd name="connsiteY13" fmla="*/ 0 h 1738640"/>
              <a:gd name="connsiteX14" fmla="*/ 2473506 w 2826969"/>
              <a:gd name="connsiteY14" fmla="*/ 0 h 1738640"/>
              <a:gd name="connsiteX15" fmla="*/ 2533963 w 2826969"/>
              <a:gd name="connsiteY15" fmla="*/ 241326 h 173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26969" h="1738640">
                <a:moveTo>
                  <a:pt x="249504" y="1493963"/>
                </a:moveTo>
                <a:lnTo>
                  <a:pt x="2765672" y="1166240"/>
                </a:lnTo>
                <a:lnTo>
                  <a:pt x="2826969" y="1410918"/>
                </a:lnTo>
                <a:lnTo>
                  <a:pt x="310800" y="1738640"/>
                </a:lnTo>
                <a:close/>
                <a:moveTo>
                  <a:pt x="86072" y="841594"/>
                </a:moveTo>
                <a:lnTo>
                  <a:pt x="2684342" y="841594"/>
                </a:lnTo>
                <a:lnTo>
                  <a:pt x="2747108" y="1092139"/>
                </a:lnTo>
                <a:lnTo>
                  <a:pt x="148839" y="1092139"/>
                </a:lnTo>
                <a:close/>
                <a:moveTo>
                  <a:pt x="0" y="498016"/>
                </a:moveTo>
                <a:lnTo>
                  <a:pt x="2559124" y="341760"/>
                </a:lnTo>
                <a:lnTo>
                  <a:pt x="2621060" y="588990"/>
                </a:lnTo>
                <a:lnTo>
                  <a:pt x="61935" y="745246"/>
                </a:lnTo>
                <a:close/>
                <a:moveTo>
                  <a:pt x="419048" y="241326"/>
                </a:moveTo>
                <a:lnTo>
                  <a:pt x="1382351" y="0"/>
                </a:lnTo>
                <a:lnTo>
                  <a:pt x="2473506" y="0"/>
                </a:lnTo>
                <a:lnTo>
                  <a:pt x="2533963" y="241326"/>
                </a:lnTo>
                <a:close/>
              </a:path>
            </a:pathLst>
          </a:custGeom>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D952B2B4-B879-465C-B79F-43ABFEBAB690}"/>
              </a:ext>
            </a:extLst>
          </p:cNvPr>
          <p:cNvSpPr/>
          <p:nvPr/>
        </p:nvSpPr>
        <p:spPr>
          <a:xfrm rot="843855">
            <a:off x="9276787" y="1363123"/>
            <a:ext cx="2826969" cy="1738640"/>
          </a:xfrm>
          <a:custGeom>
            <a:avLst/>
            <a:gdLst>
              <a:gd name="connsiteX0" fmla="*/ 249504 w 2826969"/>
              <a:gd name="connsiteY0" fmla="*/ 1493963 h 1738640"/>
              <a:gd name="connsiteX1" fmla="*/ 2765672 w 2826969"/>
              <a:gd name="connsiteY1" fmla="*/ 1166240 h 1738640"/>
              <a:gd name="connsiteX2" fmla="*/ 2826969 w 2826969"/>
              <a:gd name="connsiteY2" fmla="*/ 1410918 h 1738640"/>
              <a:gd name="connsiteX3" fmla="*/ 310800 w 2826969"/>
              <a:gd name="connsiteY3" fmla="*/ 1738640 h 1738640"/>
              <a:gd name="connsiteX4" fmla="*/ 86072 w 2826969"/>
              <a:gd name="connsiteY4" fmla="*/ 841594 h 1738640"/>
              <a:gd name="connsiteX5" fmla="*/ 2684342 w 2826969"/>
              <a:gd name="connsiteY5" fmla="*/ 841594 h 1738640"/>
              <a:gd name="connsiteX6" fmla="*/ 2747108 w 2826969"/>
              <a:gd name="connsiteY6" fmla="*/ 1092139 h 1738640"/>
              <a:gd name="connsiteX7" fmla="*/ 148839 w 2826969"/>
              <a:gd name="connsiteY7" fmla="*/ 1092139 h 1738640"/>
              <a:gd name="connsiteX8" fmla="*/ 0 w 2826969"/>
              <a:gd name="connsiteY8" fmla="*/ 498016 h 1738640"/>
              <a:gd name="connsiteX9" fmla="*/ 2559124 w 2826969"/>
              <a:gd name="connsiteY9" fmla="*/ 341760 h 1738640"/>
              <a:gd name="connsiteX10" fmla="*/ 2621060 w 2826969"/>
              <a:gd name="connsiteY10" fmla="*/ 588990 h 1738640"/>
              <a:gd name="connsiteX11" fmla="*/ 61935 w 2826969"/>
              <a:gd name="connsiteY11" fmla="*/ 745246 h 1738640"/>
              <a:gd name="connsiteX12" fmla="*/ 419048 w 2826969"/>
              <a:gd name="connsiteY12" fmla="*/ 241326 h 1738640"/>
              <a:gd name="connsiteX13" fmla="*/ 1382351 w 2826969"/>
              <a:gd name="connsiteY13" fmla="*/ 0 h 1738640"/>
              <a:gd name="connsiteX14" fmla="*/ 2473506 w 2826969"/>
              <a:gd name="connsiteY14" fmla="*/ 0 h 1738640"/>
              <a:gd name="connsiteX15" fmla="*/ 2533963 w 2826969"/>
              <a:gd name="connsiteY15" fmla="*/ 241326 h 173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26969" h="1738640">
                <a:moveTo>
                  <a:pt x="249504" y="1493963"/>
                </a:moveTo>
                <a:lnTo>
                  <a:pt x="2765672" y="1166240"/>
                </a:lnTo>
                <a:lnTo>
                  <a:pt x="2826969" y="1410918"/>
                </a:lnTo>
                <a:lnTo>
                  <a:pt x="310800" y="1738640"/>
                </a:lnTo>
                <a:close/>
                <a:moveTo>
                  <a:pt x="86072" y="841594"/>
                </a:moveTo>
                <a:lnTo>
                  <a:pt x="2684342" y="841594"/>
                </a:lnTo>
                <a:lnTo>
                  <a:pt x="2747108" y="1092139"/>
                </a:lnTo>
                <a:lnTo>
                  <a:pt x="148839" y="1092139"/>
                </a:lnTo>
                <a:close/>
                <a:moveTo>
                  <a:pt x="0" y="498016"/>
                </a:moveTo>
                <a:lnTo>
                  <a:pt x="2559124" y="341760"/>
                </a:lnTo>
                <a:lnTo>
                  <a:pt x="2621060" y="588990"/>
                </a:lnTo>
                <a:lnTo>
                  <a:pt x="61935" y="745246"/>
                </a:lnTo>
                <a:close/>
                <a:moveTo>
                  <a:pt x="419048" y="241326"/>
                </a:moveTo>
                <a:lnTo>
                  <a:pt x="1382351" y="0"/>
                </a:lnTo>
                <a:lnTo>
                  <a:pt x="2473506" y="0"/>
                </a:lnTo>
                <a:lnTo>
                  <a:pt x="2533963" y="241326"/>
                </a:lnTo>
                <a:close/>
              </a:path>
            </a:pathLst>
          </a:custGeom>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en-US"/>
          </a:p>
        </p:txBody>
      </p:sp>
      <p:sp>
        <p:nvSpPr>
          <p:cNvPr id="20" name="TextBox 19">
            <a:extLst>
              <a:ext uri="{FF2B5EF4-FFF2-40B4-BE49-F238E27FC236}">
                <a16:creationId xmlns:a16="http://schemas.microsoft.com/office/drawing/2014/main" id="{956DF779-09A4-4960-9047-067FF568E386}"/>
              </a:ext>
            </a:extLst>
          </p:cNvPr>
          <p:cNvSpPr txBox="1"/>
          <p:nvPr/>
        </p:nvSpPr>
        <p:spPr>
          <a:xfrm>
            <a:off x="7723031" y="966228"/>
            <a:ext cx="1567609" cy="369332"/>
          </a:xfrm>
          <a:prstGeom prst="rect">
            <a:avLst/>
          </a:prstGeom>
          <a:noFill/>
        </p:spPr>
        <p:txBody>
          <a:bodyPr wrap="none" rtlCol="0">
            <a:spAutoFit/>
          </a:bodyPr>
          <a:lstStyle/>
          <a:p>
            <a:r>
              <a:rPr lang="en-US" dirty="0">
                <a:solidFill>
                  <a:srgbClr val="C00000"/>
                </a:solidFill>
              </a:rPr>
              <a:t>Free diffusivity</a:t>
            </a:r>
          </a:p>
        </p:txBody>
      </p:sp>
      <p:sp>
        <p:nvSpPr>
          <p:cNvPr id="25" name="TextBox 24">
            <a:extLst>
              <a:ext uri="{FF2B5EF4-FFF2-40B4-BE49-F238E27FC236}">
                <a16:creationId xmlns:a16="http://schemas.microsoft.com/office/drawing/2014/main" id="{71DE6760-97DA-4437-9354-F41078E611FF}"/>
              </a:ext>
            </a:extLst>
          </p:cNvPr>
          <p:cNvSpPr txBox="1"/>
          <p:nvPr/>
        </p:nvSpPr>
        <p:spPr>
          <a:xfrm>
            <a:off x="9722624" y="966228"/>
            <a:ext cx="1905778" cy="369332"/>
          </a:xfrm>
          <a:prstGeom prst="rect">
            <a:avLst/>
          </a:prstGeom>
          <a:noFill/>
        </p:spPr>
        <p:txBody>
          <a:bodyPr wrap="none" rtlCol="0">
            <a:spAutoFit/>
          </a:bodyPr>
          <a:lstStyle/>
          <a:p>
            <a:r>
              <a:rPr lang="en-US" dirty="0">
                <a:solidFill>
                  <a:schemeClr val="accent6"/>
                </a:solidFill>
              </a:rPr>
              <a:t>Fiber population 1</a:t>
            </a:r>
          </a:p>
        </p:txBody>
      </p:sp>
      <p:sp>
        <p:nvSpPr>
          <p:cNvPr id="35" name="TextBox 34">
            <a:extLst>
              <a:ext uri="{FF2B5EF4-FFF2-40B4-BE49-F238E27FC236}">
                <a16:creationId xmlns:a16="http://schemas.microsoft.com/office/drawing/2014/main" id="{FA5B6B81-755A-48F5-BD49-A08DA87D453F}"/>
              </a:ext>
            </a:extLst>
          </p:cNvPr>
          <p:cNvSpPr txBox="1"/>
          <p:nvPr/>
        </p:nvSpPr>
        <p:spPr>
          <a:xfrm>
            <a:off x="9767029" y="5709016"/>
            <a:ext cx="1905778" cy="369332"/>
          </a:xfrm>
          <a:prstGeom prst="rect">
            <a:avLst/>
          </a:prstGeom>
          <a:noFill/>
        </p:spPr>
        <p:txBody>
          <a:bodyPr wrap="none" rtlCol="0">
            <a:spAutoFit/>
          </a:bodyPr>
          <a:lstStyle/>
          <a:p>
            <a:r>
              <a:rPr lang="en-US" dirty="0">
                <a:solidFill>
                  <a:schemeClr val="accent5"/>
                </a:solidFill>
              </a:rPr>
              <a:t>Fiber population 0</a:t>
            </a:r>
          </a:p>
        </p:txBody>
      </p:sp>
    </p:spTree>
    <p:extLst>
      <p:ext uri="{BB962C8B-B14F-4D97-AF65-F5344CB8AC3E}">
        <p14:creationId xmlns:p14="http://schemas.microsoft.com/office/powerpoint/2010/main" val="2190470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mph" presetSubtype="0" fill="hold" grpId="0" nodeType="clickEffect">
                                  <p:stCondLst>
                                    <p:cond delay="0"/>
                                  </p:stCondLst>
                                  <p:childTnLst>
                                    <p:animClr clrSpc="hsl" dir="cw">
                                      <p:cBhvr override="childStyle">
                                        <p:cTn id="6" dur="500" fill="hold"/>
                                        <p:tgtEl>
                                          <p:spTgt spid="9"/>
                                        </p:tgtEl>
                                        <p:attrNameLst>
                                          <p:attrName>style.color</p:attrName>
                                        </p:attrNameLst>
                                      </p:cBhvr>
                                      <p:by>
                                        <p:hsl h="0" s="-70588" l="0"/>
                                      </p:by>
                                    </p:animClr>
                                    <p:animClr clrSpc="hsl" dir="cw">
                                      <p:cBhvr>
                                        <p:cTn id="7" dur="500" fill="hold"/>
                                        <p:tgtEl>
                                          <p:spTgt spid="9"/>
                                        </p:tgtEl>
                                        <p:attrNameLst>
                                          <p:attrName>fillcolor</p:attrName>
                                        </p:attrNameLst>
                                      </p:cBhvr>
                                      <p:by>
                                        <p:hsl h="0" s="-70588" l="0"/>
                                      </p:by>
                                    </p:animClr>
                                    <p:animClr clrSpc="hsl" dir="cw">
                                      <p:cBhvr>
                                        <p:cTn id="8" dur="500" fill="hold"/>
                                        <p:tgtEl>
                                          <p:spTgt spid="9"/>
                                        </p:tgtEl>
                                        <p:attrNameLst>
                                          <p:attrName>stroke.color</p:attrName>
                                        </p:attrNameLst>
                                      </p:cBhvr>
                                      <p:by>
                                        <p:hsl h="0" s="-70588" l="0"/>
                                      </p:by>
                                    </p:animClr>
                                    <p:set>
                                      <p:cBhvr>
                                        <p:cTn id="9" dur="500" fill="hold"/>
                                        <p:tgtEl>
                                          <p:spTgt spid="9"/>
                                        </p:tgtEl>
                                        <p:attrNameLst>
                                          <p:attrName>fill.type</p:attrName>
                                        </p:attrNameLst>
                                      </p:cBhvr>
                                      <p:to>
                                        <p:strVal val="solid"/>
                                      </p:to>
                                    </p:set>
                                  </p:childTnLst>
                                </p:cTn>
                              </p:par>
                              <p:par>
                                <p:cTn id="10" presetID="25" presetClass="emph" presetSubtype="0" fill="hold" grpId="0" nodeType="withEffect">
                                  <p:stCondLst>
                                    <p:cond delay="0"/>
                                  </p:stCondLst>
                                  <p:childTnLst>
                                    <p:animClr clrSpc="hsl" dir="cw">
                                      <p:cBhvr override="childStyle">
                                        <p:cTn id="11" dur="500" fill="hold"/>
                                        <p:tgtEl>
                                          <p:spTgt spid="10"/>
                                        </p:tgtEl>
                                        <p:attrNameLst>
                                          <p:attrName>style.color</p:attrName>
                                        </p:attrNameLst>
                                      </p:cBhvr>
                                      <p:by>
                                        <p:hsl h="0" s="-70588" l="0"/>
                                      </p:by>
                                    </p:animClr>
                                    <p:animClr clrSpc="hsl" dir="cw">
                                      <p:cBhvr>
                                        <p:cTn id="12" dur="500" fill="hold"/>
                                        <p:tgtEl>
                                          <p:spTgt spid="10"/>
                                        </p:tgtEl>
                                        <p:attrNameLst>
                                          <p:attrName>fillcolor</p:attrName>
                                        </p:attrNameLst>
                                      </p:cBhvr>
                                      <p:by>
                                        <p:hsl h="0" s="-70588" l="0"/>
                                      </p:by>
                                    </p:animClr>
                                    <p:animClr clrSpc="hsl" dir="cw">
                                      <p:cBhvr>
                                        <p:cTn id="13" dur="500" fill="hold"/>
                                        <p:tgtEl>
                                          <p:spTgt spid="10"/>
                                        </p:tgtEl>
                                        <p:attrNameLst>
                                          <p:attrName>stroke.color</p:attrName>
                                        </p:attrNameLst>
                                      </p:cBhvr>
                                      <p:by>
                                        <p:hsl h="0" s="-70588" l="0"/>
                                      </p:by>
                                    </p:animClr>
                                    <p:set>
                                      <p:cBhvr>
                                        <p:cTn id="14" dur="500" fill="hold"/>
                                        <p:tgtEl>
                                          <p:spTgt spid="10"/>
                                        </p:tgtEl>
                                        <p:attrNameLst>
                                          <p:attrName>fill.type</p:attrName>
                                        </p:attrNameLst>
                                      </p:cBhvr>
                                      <p:to>
                                        <p:strVal val="solid"/>
                                      </p:to>
                                    </p:set>
                                  </p:childTnLst>
                                </p:cTn>
                              </p:par>
                              <p:par>
                                <p:cTn id="15" presetID="25" presetClass="emph" presetSubtype="0" fill="hold" grpId="0" nodeType="withEffect">
                                  <p:stCondLst>
                                    <p:cond delay="0"/>
                                  </p:stCondLst>
                                  <p:childTnLst>
                                    <p:animClr clrSpc="hsl" dir="cw">
                                      <p:cBhvr override="childStyle">
                                        <p:cTn id="16" dur="500" fill="hold"/>
                                        <p:tgtEl>
                                          <p:spTgt spid="11"/>
                                        </p:tgtEl>
                                        <p:attrNameLst>
                                          <p:attrName>style.color</p:attrName>
                                        </p:attrNameLst>
                                      </p:cBhvr>
                                      <p:by>
                                        <p:hsl h="0" s="-70588" l="0"/>
                                      </p:by>
                                    </p:animClr>
                                    <p:animClr clrSpc="hsl" dir="cw">
                                      <p:cBhvr>
                                        <p:cTn id="17" dur="500" fill="hold"/>
                                        <p:tgtEl>
                                          <p:spTgt spid="11"/>
                                        </p:tgtEl>
                                        <p:attrNameLst>
                                          <p:attrName>fillcolor</p:attrName>
                                        </p:attrNameLst>
                                      </p:cBhvr>
                                      <p:by>
                                        <p:hsl h="0" s="-70588" l="0"/>
                                      </p:by>
                                    </p:animClr>
                                    <p:animClr clrSpc="hsl" dir="cw">
                                      <p:cBhvr>
                                        <p:cTn id="18" dur="500" fill="hold"/>
                                        <p:tgtEl>
                                          <p:spTgt spid="11"/>
                                        </p:tgtEl>
                                        <p:attrNameLst>
                                          <p:attrName>stroke.color</p:attrName>
                                        </p:attrNameLst>
                                      </p:cBhvr>
                                      <p:by>
                                        <p:hsl h="0" s="-70588" l="0"/>
                                      </p:by>
                                    </p:animClr>
                                    <p:set>
                                      <p:cBhvr>
                                        <p:cTn id="19" dur="500" fill="hold"/>
                                        <p:tgtEl>
                                          <p:spTgt spid="11"/>
                                        </p:tgtEl>
                                        <p:attrNameLst>
                                          <p:attrName>fill.type</p:attrName>
                                        </p:attrNameLst>
                                      </p:cBhvr>
                                      <p:to>
                                        <p:strVal val="solid"/>
                                      </p:to>
                                    </p:set>
                                  </p:childTnLst>
                                </p:cTn>
                              </p:par>
                              <p:par>
                                <p:cTn id="20" presetID="25" presetClass="emph" presetSubtype="0" fill="hold" grpId="0" nodeType="withEffect">
                                  <p:stCondLst>
                                    <p:cond delay="0"/>
                                  </p:stCondLst>
                                  <p:childTnLst>
                                    <p:animClr clrSpc="hsl" dir="cw">
                                      <p:cBhvr override="childStyle">
                                        <p:cTn id="21" dur="500" fill="hold"/>
                                        <p:tgtEl>
                                          <p:spTgt spid="13"/>
                                        </p:tgtEl>
                                        <p:attrNameLst>
                                          <p:attrName>style.color</p:attrName>
                                        </p:attrNameLst>
                                      </p:cBhvr>
                                      <p:by>
                                        <p:hsl h="0" s="-70588" l="0"/>
                                      </p:by>
                                    </p:animClr>
                                    <p:animClr clrSpc="hsl" dir="cw">
                                      <p:cBhvr>
                                        <p:cTn id="22" dur="500" fill="hold"/>
                                        <p:tgtEl>
                                          <p:spTgt spid="13"/>
                                        </p:tgtEl>
                                        <p:attrNameLst>
                                          <p:attrName>fillcolor</p:attrName>
                                        </p:attrNameLst>
                                      </p:cBhvr>
                                      <p:by>
                                        <p:hsl h="0" s="-70588" l="0"/>
                                      </p:by>
                                    </p:animClr>
                                    <p:animClr clrSpc="hsl" dir="cw">
                                      <p:cBhvr>
                                        <p:cTn id="23" dur="500" fill="hold"/>
                                        <p:tgtEl>
                                          <p:spTgt spid="13"/>
                                        </p:tgtEl>
                                        <p:attrNameLst>
                                          <p:attrName>stroke.color</p:attrName>
                                        </p:attrNameLst>
                                      </p:cBhvr>
                                      <p:by>
                                        <p:hsl h="0" s="-70588" l="0"/>
                                      </p:by>
                                    </p:animClr>
                                    <p:set>
                                      <p:cBhvr>
                                        <p:cTn id="24" dur="500" fill="hold"/>
                                        <p:tgtEl>
                                          <p:spTgt spid="13"/>
                                        </p:tgtEl>
                                        <p:attrNameLst>
                                          <p:attrName>fill.type</p:attrName>
                                        </p:attrNameLst>
                                      </p:cBhvr>
                                      <p:to>
                                        <p:strVal val="solid"/>
                                      </p:to>
                                    </p:set>
                                  </p:childTnLst>
                                </p:cTn>
                              </p:par>
                              <p:par>
                                <p:cTn id="25" presetID="25" presetClass="emph" presetSubtype="0" fill="hold" grpId="0" nodeType="withEffect">
                                  <p:stCondLst>
                                    <p:cond delay="0"/>
                                  </p:stCondLst>
                                  <p:childTnLst>
                                    <p:animClr clrSpc="hsl" dir="cw">
                                      <p:cBhvr override="childStyle">
                                        <p:cTn id="26" dur="500" fill="hold"/>
                                        <p:tgtEl>
                                          <p:spTgt spid="32"/>
                                        </p:tgtEl>
                                        <p:attrNameLst>
                                          <p:attrName>style.color</p:attrName>
                                        </p:attrNameLst>
                                      </p:cBhvr>
                                      <p:by>
                                        <p:hsl h="0" s="-70588" l="0"/>
                                      </p:by>
                                    </p:animClr>
                                    <p:animClr clrSpc="hsl" dir="cw">
                                      <p:cBhvr>
                                        <p:cTn id="27" dur="500" fill="hold"/>
                                        <p:tgtEl>
                                          <p:spTgt spid="32"/>
                                        </p:tgtEl>
                                        <p:attrNameLst>
                                          <p:attrName>fillcolor</p:attrName>
                                        </p:attrNameLst>
                                      </p:cBhvr>
                                      <p:by>
                                        <p:hsl h="0" s="-70588" l="0"/>
                                      </p:by>
                                    </p:animClr>
                                    <p:animClr clrSpc="hsl" dir="cw">
                                      <p:cBhvr>
                                        <p:cTn id="28" dur="500" fill="hold"/>
                                        <p:tgtEl>
                                          <p:spTgt spid="32"/>
                                        </p:tgtEl>
                                        <p:attrNameLst>
                                          <p:attrName>stroke.color</p:attrName>
                                        </p:attrNameLst>
                                      </p:cBhvr>
                                      <p:by>
                                        <p:hsl h="0" s="-70588" l="0"/>
                                      </p:by>
                                    </p:animClr>
                                    <p:set>
                                      <p:cBhvr>
                                        <p:cTn id="29" dur="500" fill="hold"/>
                                        <p:tgtEl>
                                          <p:spTgt spid="32"/>
                                        </p:tgtEl>
                                        <p:attrNameLst>
                                          <p:attrName>fill.type</p:attrName>
                                        </p:attrNameLst>
                                      </p:cBhvr>
                                      <p:to>
                                        <p:strVal val="solid"/>
                                      </p:to>
                                    </p:set>
                                  </p:childTnLst>
                                </p:cTn>
                              </p:par>
                              <p:par>
                                <p:cTn id="30" presetID="10" presetClass="entr" presetSubtype="0" fill="hold" grpId="0" nodeType="with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grpId="1" nodeType="clickEffect">
                                  <p:stCondLst>
                                    <p:cond delay="0"/>
                                  </p:stCondLst>
                                  <p:childTnLst>
                                    <p:animEffect transition="out" filter="fade">
                                      <p:cBhvr>
                                        <p:cTn id="36" dur="500"/>
                                        <p:tgtEl>
                                          <p:spTgt spid="2"/>
                                        </p:tgtEl>
                                      </p:cBhvr>
                                    </p:animEffect>
                                    <p:set>
                                      <p:cBhvr>
                                        <p:cTn id="37" dur="1" fill="hold">
                                          <p:stCondLst>
                                            <p:cond delay="499"/>
                                          </p:stCondLst>
                                        </p:cTn>
                                        <p:tgtEl>
                                          <p:spTgt spid="2"/>
                                        </p:tgtEl>
                                        <p:attrNameLst>
                                          <p:attrName>style.visibility</p:attrName>
                                        </p:attrNameLst>
                                      </p:cBhvr>
                                      <p:to>
                                        <p:strVal val="hidden"/>
                                      </p:to>
                                    </p:set>
                                  </p:childTnLst>
                                </p:cTn>
                              </p:par>
                              <p:par>
                                <p:cTn id="38" presetID="10" presetClass="entr" presetSubtype="0" fill="hold" grpId="0" nodeType="with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fade">
                                      <p:cBhvr>
                                        <p:cTn id="40" dur="500"/>
                                        <p:tgtEl>
                                          <p:spTgt spid="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grpId="1" nodeType="clickEffect">
                                  <p:stCondLst>
                                    <p:cond delay="0"/>
                                  </p:stCondLst>
                                  <p:childTnLst>
                                    <p:animEffect transition="out" filter="fade">
                                      <p:cBhvr>
                                        <p:cTn id="47" dur="500"/>
                                        <p:tgtEl>
                                          <p:spTgt spid="3"/>
                                        </p:tgtEl>
                                      </p:cBhvr>
                                    </p:animEffect>
                                    <p:set>
                                      <p:cBhvr>
                                        <p:cTn id="48" dur="1" fill="hold">
                                          <p:stCondLst>
                                            <p:cond delay="499"/>
                                          </p:stCondLst>
                                        </p:cTn>
                                        <p:tgtEl>
                                          <p:spTgt spid="3"/>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30"/>
                                        </p:tgtEl>
                                      </p:cBhvr>
                                    </p:animEffect>
                                    <p:set>
                                      <p:cBhvr>
                                        <p:cTn id="51" dur="1" fill="hold">
                                          <p:stCondLst>
                                            <p:cond delay="499"/>
                                          </p:stCondLst>
                                        </p:cTn>
                                        <p:tgtEl>
                                          <p:spTgt spid="30"/>
                                        </p:tgtEl>
                                        <p:attrNameLst>
                                          <p:attrName>style.visibility</p:attrName>
                                        </p:attrNameLst>
                                      </p:cBhvr>
                                      <p:to>
                                        <p:strVal val="hidden"/>
                                      </p:to>
                                    </p:set>
                                  </p:childTnLst>
                                </p:cTn>
                              </p:par>
                              <p:par>
                                <p:cTn id="52" presetID="10" presetClass="entr" presetSubtype="0" fill="hold" grpId="0" nodeType="withEffect">
                                  <p:stCondLst>
                                    <p:cond delay="0"/>
                                  </p:stCondLst>
                                  <p:childTnLst>
                                    <p:set>
                                      <p:cBhvr>
                                        <p:cTn id="53" dur="1" fill="hold">
                                          <p:stCondLst>
                                            <p:cond delay="0"/>
                                          </p:stCondLst>
                                        </p:cTn>
                                        <p:tgtEl>
                                          <p:spTgt spid="33"/>
                                        </p:tgtEl>
                                        <p:attrNameLst>
                                          <p:attrName>style.visibility</p:attrName>
                                        </p:attrNameLst>
                                      </p:cBhvr>
                                      <p:to>
                                        <p:strVal val="visible"/>
                                      </p:to>
                                    </p:set>
                                    <p:animEffect transition="in" filter="fade">
                                      <p:cBhvr>
                                        <p:cTn id="54" dur="500"/>
                                        <p:tgtEl>
                                          <p:spTgt spid="33"/>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4"/>
                                        </p:tgtEl>
                                        <p:attrNameLst>
                                          <p:attrName>style.visibility</p:attrName>
                                        </p:attrNameLst>
                                      </p:cBhvr>
                                      <p:to>
                                        <p:strVal val="visible"/>
                                      </p:to>
                                    </p:set>
                                    <p:animEffect transition="in" filter="fade">
                                      <p:cBhvr>
                                        <p:cTn id="57" dur="500"/>
                                        <p:tgtEl>
                                          <p:spTgt spid="34"/>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4"/>
                                        </p:tgtEl>
                                        <p:attrNameLst>
                                          <p:attrName>style.visibility</p:attrName>
                                        </p:attrNameLst>
                                      </p:cBhvr>
                                      <p:to>
                                        <p:strVal val="visible"/>
                                      </p:to>
                                    </p:set>
                                    <p:animEffect transition="in" filter="fade">
                                      <p:cBhvr>
                                        <p:cTn id="60" dur="500"/>
                                        <p:tgtEl>
                                          <p:spTgt spid="4"/>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xit" presetSubtype="0" fill="hold" grpId="1" nodeType="clickEffect">
                                  <p:stCondLst>
                                    <p:cond delay="0"/>
                                  </p:stCondLst>
                                  <p:childTnLst>
                                    <p:animEffect transition="out" filter="fade">
                                      <p:cBhvr>
                                        <p:cTn id="64" dur="500"/>
                                        <p:tgtEl>
                                          <p:spTgt spid="4"/>
                                        </p:tgtEl>
                                      </p:cBhvr>
                                    </p:animEffect>
                                    <p:set>
                                      <p:cBhvr>
                                        <p:cTn id="65" dur="1" fill="hold">
                                          <p:stCondLst>
                                            <p:cond delay="499"/>
                                          </p:stCondLst>
                                        </p:cTn>
                                        <p:tgtEl>
                                          <p:spTgt spid="4"/>
                                        </p:tgtEl>
                                        <p:attrNameLst>
                                          <p:attrName>style.visibility</p:attrName>
                                        </p:attrNameLst>
                                      </p:cBhvr>
                                      <p:to>
                                        <p:strVal val="hidden"/>
                                      </p:to>
                                    </p:set>
                                  </p:childTnLst>
                                </p:cTn>
                              </p:par>
                              <p:par>
                                <p:cTn id="66" presetID="10" presetClass="entr" presetSubtype="0" fill="hold" grpId="0" nodeType="withEffect">
                                  <p:stCondLst>
                                    <p:cond delay="0"/>
                                  </p:stCondLst>
                                  <p:childTnLst>
                                    <p:set>
                                      <p:cBhvr>
                                        <p:cTn id="67" dur="1" fill="hold">
                                          <p:stCondLst>
                                            <p:cond delay="0"/>
                                          </p:stCondLst>
                                        </p:cTn>
                                        <p:tgtEl>
                                          <p:spTgt spid="14"/>
                                        </p:tgtEl>
                                        <p:attrNameLst>
                                          <p:attrName>style.visibility</p:attrName>
                                        </p:attrNameLst>
                                      </p:cBhvr>
                                      <p:to>
                                        <p:strVal val="visible"/>
                                      </p:to>
                                    </p:set>
                                    <p:animEffect transition="in" filter="fade">
                                      <p:cBhvr>
                                        <p:cTn id="68" dur="500"/>
                                        <p:tgtEl>
                                          <p:spTgt spid="14"/>
                                        </p:tgtEl>
                                      </p:cBhvr>
                                    </p:animEffect>
                                  </p:childTnLst>
                                </p:cTn>
                              </p:par>
                              <p:par>
                                <p:cTn id="69" presetID="10" presetClass="exit" presetSubtype="0" fill="hold" grpId="1" nodeType="withEffect">
                                  <p:stCondLst>
                                    <p:cond delay="0"/>
                                  </p:stCondLst>
                                  <p:childTnLst>
                                    <p:animEffect transition="out" filter="fade">
                                      <p:cBhvr>
                                        <p:cTn id="70" dur="500"/>
                                        <p:tgtEl>
                                          <p:spTgt spid="34"/>
                                        </p:tgtEl>
                                      </p:cBhvr>
                                    </p:animEffect>
                                    <p:set>
                                      <p:cBhvr>
                                        <p:cTn id="71" dur="1" fill="hold">
                                          <p:stCondLst>
                                            <p:cond delay="499"/>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9" grpId="0" animBg="1"/>
      <p:bldP spid="10" grpId="0" animBg="1"/>
      <p:bldP spid="11" grpId="0" animBg="1"/>
      <p:bldP spid="13" grpId="0" animBg="1"/>
      <p:bldP spid="2" grpId="0" animBg="1"/>
      <p:bldP spid="2" grpId="1" animBg="1"/>
      <p:bldP spid="3" grpId="0" animBg="1"/>
      <p:bldP spid="3" grpId="1" animBg="1"/>
      <p:bldP spid="30" grpId="0" animBg="1"/>
      <p:bldP spid="30" grpId="1" animBg="1"/>
      <p:bldP spid="14" grpId="0" animBg="1"/>
      <p:bldP spid="34" grpId="0" animBg="1"/>
      <p:bldP spid="34" grpId="1" animBg="1"/>
      <p:bldP spid="32" grpId="0" animBg="1"/>
      <p:bldP spid="3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F8F3A7-4C24-4207-9CD6-C25A3139ECAC}"/>
              </a:ext>
            </a:extLst>
          </p:cNvPr>
          <p:cNvSpPr>
            <a:spLocks noGrp="1"/>
          </p:cNvSpPr>
          <p:nvPr>
            <p:ph type="sldNum" sz="quarter" idx="12"/>
          </p:nvPr>
        </p:nvSpPr>
        <p:spPr/>
        <p:txBody>
          <a:bodyPr/>
          <a:lstStyle/>
          <a:p>
            <a:fld id="{B9A8EC65-50B1-4476-9076-F02577B83C49}" type="slidenum">
              <a:rPr lang="en-US" smtClean="0"/>
              <a:t>24</a:t>
            </a:fld>
            <a:endParaRPr lang="en-US"/>
          </a:p>
        </p:txBody>
      </p:sp>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7C95EEAB-F46F-40B5-B5A3-20136C6FE3ED}"/>
                  </a:ext>
                </a:extLst>
              </p:cNvPr>
              <p:cNvGraphicFramePr>
                <a:graphicFrameLocks noChangeAspect="1"/>
              </p:cNvGraphicFramePr>
              <p:nvPr/>
            </p:nvGraphicFramePr>
            <p:xfrm>
              <a:off x="192034" y="2433926"/>
              <a:ext cx="2193034" cy="2407584"/>
            </p:xfrm>
            <a:graphic>
              <a:graphicData uri="http://schemas.microsoft.com/office/drawing/2017/model3d">
                <am3d:model3d r:embed="rId2">
                  <am3d:spPr>
                    <a:xfrm>
                      <a:off x="0" y="0"/>
                      <a:ext cx="2193034" cy="2407584"/>
                    </a:xfrm>
                    <a:prstGeom prst="rect">
                      <a:avLst/>
                    </a:prstGeom>
                  </am3d:spPr>
                  <am3d:camera>
                    <am3d:pos x="0" y="0" z="80868232"/>
                    <am3d:up dx="0" dy="36000000" dz="0"/>
                    <am3d:lookAt x="0" y="0" z="0"/>
                    <am3d:perspective fov="2700000"/>
                  </am3d:camera>
                  <am3d:trans>
                    <am3d:meterPerModelUnit n="24417631" d="1000000"/>
                    <am3d:preTrans dx="0" dy="-17580679" dz="199546"/>
                    <am3d:scale>
                      <am3d:sx n="1000000" d="1000000"/>
                      <am3d:sy n="1000000" d="1000000"/>
                      <am3d:sz n="1000000" d="1000000"/>
                    </am3d:scale>
                    <am3d:rot ax="1200000" ay="1800000" az="600000"/>
                    <am3d:postTrans dx="0" dy="0" dz="0"/>
                  </am3d:trans>
                  <am3d:raster rName="Office3DRenderer" rVer="16.0.8326">
                    <am3d:blip r:embed="rId3"/>
                  </am3d:raster>
                  <am3d:objViewport viewportSz="25716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7C95EEAB-F46F-40B5-B5A3-20136C6FE3ED}"/>
                  </a:ext>
                </a:extLst>
              </p:cNvPr>
              <p:cNvPicPr>
                <a:picLocks noGrp="1" noRot="1" noChangeAspect="1" noMove="1" noResize="1" noEditPoints="1" noAdjustHandles="1" noChangeArrowheads="1" noChangeShapeType="1" noCrop="1"/>
              </p:cNvPicPr>
              <p:nvPr/>
            </p:nvPicPr>
            <p:blipFill>
              <a:blip r:embed="rId3"/>
              <a:stretch>
                <a:fillRect/>
              </a:stretch>
            </p:blipFill>
            <p:spPr>
              <a:xfrm>
                <a:off x="192034" y="2433926"/>
                <a:ext cx="2193034" cy="240758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7" name="3D Model 16">
                <a:extLst>
                  <a:ext uri="{FF2B5EF4-FFF2-40B4-BE49-F238E27FC236}">
                    <a16:creationId xmlns:a16="http://schemas.microsoft.com/office/drawing/2014/main" id="{2A11AA88-6D9E-4A58-BCFC-E0760F90B847}"/>
                  </a:ext>
                </a:extLst>
              </p:cNvPr>
              <p:cNvGraphicFramePr>
                <a:graphicFrameLocks noChangeAspect="1"/>
              </p:cNvGraphicFramePr>
              <p:nvPr/>
            </p:nvGraphicFramePr>
            <p:xfrm>
              <a:off x="2893652" y="3238347"/>
              <a:ext cx="1840264" cy="1109115"/>
            </p:xfrm>
            <a:graphic>
              <a:graphicData uri="http://schemas.microsoft.com/office/drawing/2017/model3d">
                <am3d:model3d r:embed="rId4">
                  <am3d:spPr>
                    <a:xfrm>
                      <a:off x="0" y="0"/>
                      <a:ext cx="1840264" cy="1109115"/>
                    </a:xfrm>
                    <a:prstGeom prst="rect">
                      <a:avLst/>
                    </a:prstGeom>
                  </am3d:spPr>
                  <am3d:camera>
                    <am3d:pos x="0" y="0" z="49889486"/>
                    <am3d:up dx="0" dy="36000000" dz="0"/>
                    <am3d:lookAt x="0" y="0" z="0"/>
                    <am3d:perspective fov="2700000"/>
                  </am3d:camera>
                  <am3d:trans>
                    <am3d:meterPerModelUnit n="12499995" d="1000000"/>
                    <am3d:preTrans dx="-32" dy="-8999996" dz="0"/>
                    <am3d:scale>
                      <am3d:sx n="1000000" d="1000000"/>
                      <am3d:sy n="1000000" d="1000000"/>
                      <am3d:sz n="1000000" d="1000000"/>
                    </am3d:scale>
                    <am3d:rot ax="1200000" ay="1800000" az="600000"/>
                    <am3d:postTrans dx="0" dy="0" dz="0"/>
                  </am3d:trans>
                  <am3d:raster rName="Office3DRenderer" rVer="16.0.8326">
                    <am3d:blip r:embed="rId5"/>
                  </am3d:raster>
                  <am3d:objViewport viewportSz="250577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7" name="3D Model 16">
                <a:extLst>
                  <a:ext uri="{FF2B5EF4-FFF2-40B4-BE49-F238E27FC236}">
                    <a16:creationId xmlns:a16="http://schemas.microsoft.com/office/drawing/2014/main" id="{2A11AA88-6D9E-4A58-BCFC-E0760F90B847}"/>
                  </a:ext>
                </a:extLst>
              </p:cNvPr>
              <p:cNvPicPr>
                <a:picLocks noGrp="1" noRot="1" noChangeAspect="1" noMove="1" noResize="1" noEditPoints="1" noAdjustHandles="1" noChangeArrowheads="1" noChangeShapeType="1" noCrop="1"/>
              </p:cNvPicPr>
              <p:nvPr/>
            </p:nvPicPr>
            <p:blipFill>
              <a:blip r:embed="rId5"/>
              <a:stretch>
                <a:fillRect/>
              </a:stretch>
            </p:blipFill>
            <p:spPr>
              <a:xfrm>
                <a:off x="2893652" y="3238347"/>
                <a:ext cx="1840264" cy="110911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8" name="3D Model 17">
                <a:extLst>
                  <a:ext uri="{FF2B5EF4-FFF2-40B4-BE49-F238E27FC236}">
                    <a16:creationId xmlns:a16="http://schemas.microsoft.com/office/drawing/2014/main" id="{ED5AF7BF-BBA2-4919-9D45-8CE98116A551}"/>
                  </a:ext>
                </a:extLst>
              </p:cNvPr>
              <p:cNvGraphicFramePr>
                <a:graphicFrameLocks noChangeAspect="1"/>
              </p:cNvGraphicFramePr>
              <p:nvPr/>
            </p:nvGraphicFramePr>
            <p:xfrm>
              <a:off x="3813784" y="3369272"/>
              <a:ext cx="827570" cy="847264"/>
            </p:xfrm>
            <a:graphic>
              <a:graphicData uri="http://schemas.microsoft.com/office/drawing/2017/model3d">
                <am3d:model3d r:embed="rId6">
                  <am3d:spPr>
                    <a:xfrm>
                      <a:off x="0" y="0"/>
                      <a:ext cx="827570" cy="847264"/>
                    </a:xfrm>
                    <a:prstGeom prst="rect">
                      <a:avLst/>
                    </a:prstGeom>
                  </am3d:spPr>
                  <am3d:camera>
                    <am3d:pos x="0" y="0" z="50098162"/>
                    <am3d:up dx="0" dy="36000000" dz="0"/>
                    <am3d:lookAt x="0" y="0" z="0"/>
                    <am3d:perspective fov="2700000"/>
                  </am3d:camera>
                  <am3d:trans>
                    <am3d:meterPerModelUnit n="24691355" d="1000000"/>
                    <am3d:preTrans dx="-4222217" dy="-21999974" dz="-17555554"/>
                    <am3d:scale>
                      <am3d:sx n="1000000" d="1000000"/>
                      <am3d:sy n="1000000" d="1000000"/>
                      <am3d:sz n="1000000" d="1000000"/>
                    </am3d:scale>
                    <am3d:rot ax="1207441" ay="2268370" az="740852"/>
                    <am3d:postTrans dx="0" dy="0" dz="0"/>
                  </am3d:trans>
                  <am3d:raster rName="Office3DRenderer" rVer="16.0.8326">
                    <am3d:blip r:embed="rId7"/>
                  </am3d:raster>
                  <am3d:objViewport viewportSz="135366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8" name="3D Model 17">
                <a:extLst>
                  <a:ext uri="{FF2B5EF4-FFF2-40B4-BE49-F238E27FC236}">
                    <a16:creationId xmlns:a16="http://schemas.microsoft.com/office/drawing/2014/main" id="{ED5AF7BF-BBA2-4919-9D45-8CE98116A551}"/>
                  </a:ext>
                </a:extLst>
              </p:cNvPr>
              <p:cNvPicPr>
                <a:picLocks noGrp="1" noRot="1" noChangeAspect="1" noMove="1" noResize="1" noEditPoints="1" noAdjustHandles="1" noChangeArrowheads="1" noChangeShapeType="1" noCrop="1"/>
              </p:cNvPicPr>
              <p:nvPr/>
            </p:nvPicPr>
            <p:blipFill>
              <a:blip r:embed="rId7"/>
              <a:stretch>
                <a:fillRect/>
              </a:stretch>
            </p:blipFill>
            <p:spPr>
              <a:xfrm>
                <a:off x="3813784" y="3369272"/>
                <a:ext cx="827570" cy="84726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9" name="3D Model 18">
                <a:extLst>
                  <a:ext uri="{FF2B5EF4-FFF2-40B4-BE49-F238E27FC236}">
                    <a16:creationId xmlns:a16="http://schemas.microsoft.com/office/drawing/2014/main" id="{0FC41C85-F82A-440A-83CA-F673389BB2E2}"/>
                  </a:ext>
                </a:extLst>
              </p:cNvPr>
              <p:cNvGraphicFramePr>
                <a:graphicFrameLocks noChangeAspect="1"/>
              </p:cNvGraphicFramePr>
              <p:nvPr/>
            </p:nvGraphicFramePr>
            <p:xfrm>
              <a:off x="7036791" y="2969060"/>
              <a:ext cx="2210313" cy="1647688"/>
            </p:xfrm>
            <a:graphic>
              <a:graphicData uri="http://schemas.microsoft.com/office/drawing/2017/model3d">
                <am3d:model3d r:embed="rId8">
                  <am3d:spPr>
                    <a:xfrm>
                      <a:off x="0" y="0"/>
                      <a:ext cx="2210313" cy="1647688"/>
                    </a:xfrm>
                    <a:prstGeom prst="rect">
                      <a:avLst/>
                    </a:prstGeom>
                  </am3d:spPr>
                  <am3d:camera>
                    <am3d:pos x="0" y="0" z="55467421"/>
                    <am3d:up dx="0" dy="36000000" dz="0"/>
                    <am3d:lookAt x="0" y="0" z="0"/>
                    <am3d:perspective fov="2700000"/>
                  </am3d:camera>
                  <am3d:trans>
                    <am3d:meterPerModelUnit n="12499997" d="1000000"/>
                    <am3d:preTrans dx="-9" dy="-8999993" dz="-3"/>
                    <am3d:scale>
                      <am3d:sx n="1000000" d="1000000"/>
                      <am3d:sy n="1000000" d="1000000"/>
                      <am3d:sz n="1000000" d="1000000"/>
                    </am3d:scale>
                    <am3d:rot ax="1200000" ay="1800000" az="600000"/>
                    <am3d:postTrans dx="0" dy="0" dz="0"/>
                  </am3d:trans>
                  <am3d:raster rName="Office3DRenderer" rVer="16.0.8326">
                    <am3d:blip r:embed="rId9"/>
                  </am3d:raster>
                  <am3d:objViewport viewportSz="254074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9" name="3D Model 18">
                <a:extLst>
                  <a:ext uri="{FF2B5EF4-FFF2-40B4-BE49-F238E27FC236}">
                    <a16:creationId xmlns:a16="http://schemas.microsoft.com/office/drawing/2014/main" id="{0FC41C85-F82A-440A-83CA-F673389BB2E2}"/>
                  </a:ext>
                </a:extLst>
              </p:cNvPr>
              <p:cNvPicPr>
                <a:picLocks noGrp="1" noRot="1" noChangeAspect="1" noMove="1" noResize="1" noEditPoints="1" noAdjustHandles="1" noChangeArrowheads="1" noChangeShapeType="1" noCrop="1"/>
              </p:cNvPicPr>
              <p:nvPr/>
            </p:nvPicPr>
            <p:blipFill>
              <a:blip r:embed="rId9"/>
              <a:stretch>
                <a:fillRect/>
              </a:stretch>
            </p:blipFill>
            <p:spPr>
              <a:xfrm>
                <a:off x="7036791" y="2969060"/>
                <a:ext cx="2210313" cy="1647688"/>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0" name="3D Model 19">
                <a:extLst>
                  <a:ext uri="{FF2B5EF4-FFF2-40B4-BE49-F238E27FC236}">
                    <a16:creationId xmlns:a16="http://schemas.microsoft.com/office/drawing/2014/main" id="{34D25C42-7EA6-42EE-AE89-2892EC8A5BE3}"/>
                  </a:ext>
                </a:extLst>
              </p:cNvPr>
              <p:cNvGraphicFramePr>
                <a:graphicFrameLocks noChangeAspect="1"/>
              </p:cNvGraphicFramePr>
              <p:nvPr/>
            </p:nvGraphicFramePr>
            <p:xfrm>
              <a:off x="4733916" y="3167263"/>
              <a:ext cx="2210313" cy="1450068"/>
            </p:xfrm>
            <a:graphic>
              <a:graphicData uri="http://schemas.microsoft.com/office/drawing/2017/model3d">
                <am3d:model3d r:embed="rId10">
                  <am3d:spPr>
                    <a:xfrm>
                      <a:off x="0" y="0"/>
                      <a:ext cx="2210313" cy="1450068"/>
                    </a:xfrm>
                    <a:prstGeom prst="rect">
                      <a:avLst/>
                    </a:prstGeom>
                  </am3d:spPr>
                  <am3d:camera>
                    <am3d:pos x="0" y="0" z="49352487"/>
                    <am3d:up dx="0" dy="36000000" dz="0"/>
                    <am3d:lookAt x="0" y="0" z="0"/>
                    <am3d:perspective fov="2700000"/>
                  </am3d:camera>
                  <am3d:trans>
                    <am3d:meterPerModelUnit n="24992142" d="1000000"/>
                    <am3d:preTrans dx="7" dy="-17994358" dz="-33"/>
                    <am3d:scale>
                      <am3d:sx n="1000000" d="1000000"/>
                      <am3d:sy n="1000000" d="1000000"/>
                      <am3d:sz n="1000000" d="1000000"/>
                    </am3d:scale>
                    <am3d:rot ax="1200000" ay="1800000" az="600000"/>
                    <am3d:postTrans dx="0" dy="0" dz="0"/>
                  </am3d:trans>
                  <am3d:raster rName="Office3DRenderer" rVer="16.0.8326">
                    <am3d:blip r:embed="rId11"/>
                  </am3d:raster>
                  <am3d:objViewport viewportSz="278537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a:extLst>
                  <a:ext uri="{FF2B5EF4-FFF2-40B4-BE49-F238E27FC236}">
                    <a16:creationId xmlns:a16="http://schemas.microsoft.com/office/drawing/2014/main" id="{34D25C42-7EA6-42EE-AE89-2892EC8A5BE3}"/>
                  </a:ext>
                </a:extLst>
              </p:cNvPr>
              <p:cNvPicPr>
                <a:picLocks noGrp="1" noRot="1" noChangeAspect="1" noMove="1" noResize="1" noEditPoints="1" noAdjustHandles="1" noChangeArrowheads="1" noChangeShapeType="1" noCrop="1"/>
              </p:cNvPicPr>
              <p:nvPr/>
            </p:nvPicPr>
            <p:blipFill>
              <a:blip r:embed="rId11"/>
              <a:stretch>
                <a:fillRect/>
              </a:stretch>
            </p:blipFill>
            <p:spPr>
              <a:xfrm>
                <a:off x="4733916" y="3167263"/>
                <a:ext cx="2210313" cy="1450068"/>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1" name="3D Model 20">
                <a:extLst>
                  <a:ext uri="{FF2B5EF4-FFF2-40B4-BE49-F238E27FC236}">
                    <a16:creationId xmlns:a16="http://schemas.microsoft.com/office/drawing/2014/main" id="{525DB0D5-4244-4E89-8A78-BA2E0D777AA0}"/>
                  </a:ext>
                </a:extLst>
              </p:cNvPr>
              <p:cNvGraphicFramePr>
                <a:graphicFrameLocks noChangeAspect="1"/>
              </p:cNvGraphicFramePr>
              <p:nvPr/>
            </p:nvGraphicFramePr>
            <p:xfrm>
              <a:off x="9507034" y="2586263"/>
              <a:ext cx="2193034" cy="2413281"/>
            </p:xfrm>
            <a:graphic>
              <a:graphicData uri="http://schemas.microsoft.com/office/drawing/2017/model3d">
                <am3d:model3d r:embed="rId12">
                  <am3d:spPr>
                    <a:xfrm>
                      <a:off x="0" y="0"/>
                      <a:ext cx="2193034" cy="2413281"/>
                    </a:xfrm>
                    <a:prstGeom prst="rect">
                      <a:avLst/>
                    </a:prstGeom>
                  </am3d:spPr>
                  <am3d:camera>
                    <am3d:pos x="0" y="0" z="81469167"/>
                    <am3d:up dx="0" dy="36000000" dz="0"/>
                    <am3d:lookAt x="0" y="0" z="0"/>
                    <am3d:perspective fov="2700000"/>
                  </am3d:camera>
                  <am3d:trans>
                    <am3d:meterPerModelUnit n="24691342" d="1000000"/>
                    <am3d:preTrans dx="0" dy="-17777751" dz="0"/>
                    <am3d:scale>
                      <am3d:sx n="1000000" d="1000000"/>
                      <am3d:sy n="1000000" d="1000000"/>
                      <am3d:sz n="1000000" d="1000000"/>
                    </am3d:scale>
                    <am3d:rot ax="1200000" ay="1800000" az="600000"/>
                    <am3d:postTrans dx="0" dy="0" dz="0"/>
                  </am3d:trans>
                  <am3d:raster rName="Office3DRenderer" rVer="16.0.8326">
                    <am3d:blip r:embed="rId13"/>
                  </am3d:raster>
                  <am3d:objViewport viewportSz="257737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1" name="3D Model 20">
                <a:extLst>
                  <a:ext uri="{FF2B5EF4-FFF2-40B4-BE49-F238E27FC236}">
                    <a16:creationId xmlns:a16="http://schemas.microsoft.com/office/drawing/2014/main" id="{525DB0D5-4244-4E89-8A78-BA2E0D777AA0}"/>
                  </a:ext>
                </a:extLst>
              </p:cNvPr>
              <p:cNvPicPr>
                <a:picLocks noGrp="1" noRot="1" noChangeAspect="1" noMove="1" noResize="1" noEditPoints="1" noAdjustHandles="1" noChangeArrowheads="1" noChangeShapeType="1" noCrop="1"/>
              </p:cNvPicPr>
              <p:nvPr/>
            </p:nvPicPr>
            <p:blipFill>
              <a:blip r:embed="rId13"/>
              <a:stretch>
                <a:fillRect/>
              </a:stretch>
            </p:blipFill>
            <p:spPr>
              <a:xfrm>
                <a:off x="9507034" y="2586263"/>
                <a:ext cx="2193034" cy="2413281"/>
              </a:xfrm>
              <a:prstGeom prst="rect">
                <a:avLst/>
              </a:prstGeom>
            </p:spPr>
          </p:pic>
        </mc:Fallback>
      </mc:AlternateContent>
      <p:sp>
        <p:nvSpPr>
          <p:cNvPr id="22" name="Title 1">
            <a:extLst>
              <a:ext uri="{FF2B5EF4-FFF2-40B4-BE49-F238E27FC236}">
                <a16:creationId xmlns:a16="http://schemas.microsoft.com/office/drawing/2014/main" id="{7E9ABDF8-D1E6-48D1-871F-91A5A3CCA432}"/>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Simplified visualization of each model</a:t>
            </a:r>
            <a:endParaRPr lang="fr-BE" dirty="0">
              <a:solidFill>
                <a:schemeClr val="tx1">
                  <a:lumMod val="65000"/>
                  <a:lumOff val="35000"/>
                </a:schemeClr>
              </a:solidFill>
            </a:endParaRPr>
          </a:p>
        </p:txBody>
      </p:sp>
      <p:graphicFrame>
        <p:nvGraphicFramePr>
          <p:cNvPr id="23" name="Table 23">
            <a:extLst>
              <a:ext uri="{FF2B5EF4-FFF2-40B4-BE49-F238E27FC236}">
                <a16:creationId xmlns:a16="http://schemas.microsoft.com/office/drawing/2014/main" id="{74972678-8269-4B0C-AA98-A6DECC43B547}"/>
              </a:ext>
            </a:extLst>
          </p:cNvPr>
          <p:cNvGraphicFramePr>
            <a:graphicFrameLocks noGrp="1"/>
          </p:cNvGraphicFramePr>
          <p:nvPr/>
        </p:nvGraphicFramePr>
        <p:xfrm>
          <a:off x="2617068" y="2018026"/>
          <a:ext cx="9083000" cy="701040"/>
        </p:xfrm>
        <a:graphic>
          <a:graphicData uri="http://schemas.openxmlformats.org/drawingml/2006/table">
            <a:tbl>
              <a:tblPr firstRow="1" bandRow="1">
                <a:tableStyleId>{2D5ABB26-0587-4C30-8999-92F81FD0307C}</a:tableStyleId>
              </a:tblPr>
              <a:tblGrid>
                <a:gridCol w="2270750">
                  <a:extLst>
                    <a:ext uri="{9D8B030D-6E8A-4147-A177-3AD203B41FA5}">
                      <a16:colId xmlns:a16="http://schemas.microsoft.com/office/drawing/2014/main" val="1158305422"/>
                    </a:ext>
                  </a:extLst>
                </a:gridCol>
                <a:gridCol w="2270750">
                  <a:extLst>
                    <a:ext uri="{9D8B030D-6E8A-4147-A177-3AD203B41FA5}">
                      <a16:colId xmlns:a16="http://schemas.microsoft.com/office/drawing/2014/main" val="1611267531"/>
                    </a:ext>
                  </a:extLst>
                </a:gridCol>
                <a:gridCol w="2270750">
                  <a:extLst>
                    <a:ext uri="{9D8B030D-6E8A-4147-A177-3AD203B41FA5}">
                      <a16:colId xmlns:a16="http://schemas.microsoft.com/office/drawing/2014/main" val="3766797708"/>
                    </a:ext>
                  </a:extLst>
                </a:gridCol>
                <a:gridCol w="2270750">
                  <a:extLst>
                    <a:ext uri="{9D8B030D-6E8A-4147-A177-3AD203B41FA5}">
                      <a16:colId xmlns:a16="http://schemas.microsoft.com/office/drawing/2014/main" val="1508008162"/>
                    </a:ext>
                  </a:extLst>
                </a:gridCol>
              </a:tblGrid>
              <a:tr h="188843">
                <a:tc>
                  <a:txBody>
                    <a:bodyPr/>
                    <a:lstStyle/>
                    <a:p>
                      <a:pPr algn="ctr"/>
                      <a:r>
                        <a:rPr lang="en-US" sz="2000" b="0" dirty="0">
                          <a:solidFill>
                            <a:schemeClr val="tx1">
                              <a:lumMod val="75000"/>
                              <a:lumOff val="25000"/>
                            </a:schemeClr>
                          </a:solidFill>
                          <a:latin typeface="+mj-lt"/>
                        </a:rPr>
                        <a:t>DTI</a:t>
                      </a:r>
                    </a:p>
                  </a:txBody>
                  <a:tcPr anchor="ctr"/>
                </a:tc>
                <a:tc>
                  <a:txBody>
                    <a:bodyPr/>
                    <a:lstStyle/>
                    <a:p>
                      <a:pPr algn="ctr"/>
                      <a:r>
                        <a:rPr lang="en-US" sz="2000" b="0" dirty="0">
                          <a:solidFill>
                            <a:schemeClr val="tx1">
                              <a:lumMod val="75000"/>
                              <a:lumOff val="25000"/>
                            </a:schemeClr>
                          </a:solidFill>
                          <a:latin typeface="+mj-lt"/>
                        </a:rPr>
                        <a:t>NODDI</a:t>
                      </a:r>
                    </a:p>
                  </a:txBody>
                  <a:tcPr anchor="ctr"/>
                </a:tc>
                <a:tc>
                  <a:txBody>
                    <a:bodyPr/>
                    <a:lstStyle/>
                    <a:p>
                      <a:pPr algn="ctr"/>
                      <a:r>
                        <a:rPr lang="en-US" sz="2000" b="0" dirty="0">
                          <a:solidFill>
                            <a:schemeClr val="tx1">
                              <a:lumMod val="75000"/>
                              <a:lumOff val="25000"/>
                            </a:schemeClr>
                          </a:solidFill>
                          <a:latin typeface="+mj-lt"/>
                        </a:rPr>
                        <a:t>DIAMOND</a:t>
                      </a:r>
                    </a:p>
                  </a:txBody>
                  <a:tcPr anchor="ctr"/>
                </a:tc>
                <a:tc>
                  <a:txBody>
                    <a:bodyPr/>
                    <a:lstStyle/>
                    <a:p>
                      <a:pPr algn="ctr"/>
                      <a:r>
                        <a:rPr lang="en-US" sz="2000" b="0" dirty="0">
                          <a:solidFill>
                            <a:schemeClr val="tx1">
                              <a:lumMod val="75000"/>
                              <a:lumOff val="25000"/>
                            </a:schemeClr>
                          </a:solidFill>
                          <a:latin typeface="+mj-lt"/>
                        </a:rPr>
                        <a:t>Microstructure</a:t>
                      </a:r>
                      <a:br>
                        <a:rPr lang="en-US" sz="2000" b="0" dirty="0">
                          <a:solidFill>
                            <a:schemeClr val="tx1">
                              <a:lumMod val="75000"/>
                              <a:lumOff val="25000"/>
                            </a:schemeClr>
                          </a:solidFill>
                          <a:latin typeface="+mj-lt"/>
                        </a:rPr>
                      </a:br>
                      <a:r>
                        <a:rPr lang="en-US" sz="2000" b="0" dirty="0">
                          <a:solidFill>
                            <a:schemeClr val="tx1">
                              <a:lumMod val="75000"/>
                              <a:lumOff val="25000"/>
                            </a:schemeClr>
                          </a:solidFill>
                          <a:latin typeface="+mj-lt"/>
                        </a:rPr>
                        <a:t>Fingerprinting</a:t>
                      </a:r>
                    </a:p>
                  </a:txBody>
                  <a:tcPr anchor="ctr"/>
                </a:tc>
                <a:extLst>
                  <a:ext uri="{0D108BD9-81ED-4DB2-BD59-A6C34878D82A}">
                    <a16:rowId xmlns:a16="http://schemas.microsoft.com/office/drawing/2014/main" val="262722787"/>
                  </a:ext>
                </a:extLst>
              </a:tr>
            </a:tbl>
          </a:graphicData>
        </a:graphic>
      </p:graphicFrame>
    </p:spTree>
    <p:extLst>
      <p:ext uri="{BB962C8B-B14F-4D97-AF65-F5344CB8AC3E}">
        <p14:creationId xmlns:p14="http://schemas.microsoft.com/office/powerpoint/2010/main" val="29108179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D16482-302F-4816-8B34-F69BA29BBB9B}"/>
              </a:ext>
            </a:extLst>
          </p:cNvPr>
          <p:cNvSpPr txBox="1"/>
          <p:nvPr/>
        </p:nvSpPr>
        <p:spPr>
          <a:xfrm>
            <a:off x="3578483" y="2921168"/>
            <a:ext cx="5035033" cy="1015663"/>
          </a:xfrm>
          <a:prstGeom prst="rect">
            <a:avLst/>
          </a:prstGeom>
          <a:noFill/>
        </p:spPr>
        <p:txBody>
          <a:bodyPr wrap="none" rtlCol="0">
            <a:spAutoFit/>
          </a:bodyPr>
          <a:lstStyle/>
          <a:p>
            <a:r>
              <a:rPr lang="en-US" sz="6000" dirty="0">
                <a:solidFill>
                  <a:schemeClr val="tx1">
                    <a:lumMod val="65000"/>
                    <a:lumOff val="35000"/>
                  </a:schemeClr>
                </a:solidFill>
                <a:latin typeface="+mj-lt"/>
              </a:rPr>
              <a:t>Any questions ?</a:t>
            </a:r>
          </a:p>
        </p:txBody>
      </p:sp>
      <p:sp>
        <p:nvSpPr>
          <p:cNvPr id="3" name="Slide Number Placeholder 2">
            <a:extLst>
              <a:ext uri="{FF2B5EF4-FFF2-40B4-BE49-F238E27FC236}">
                <a16:creationId xmlns:a16="http://schemas.microsoft.com/office/drawing/2014/main" id="{68AC446B-E47E-40AC-BF6B-048C1B7C4114}"/>
              </a:ext>
            </a:extLst>
          </p:cNvPr>
          <p:cNvSpPr>
            <a:spLocks noGrp="1"/>
          </p:cNvSpPr>
          <p:nvPr>
            <p:ph type="sldNum" sz="quarter" idx="12"/>
          </p:nvPr>
        </p:nvSpPr>
        <p:spPr/>
        <p:txBody>
          <a:bodyPr/>
          <a:lstStyle/>
          <a:p>
            <a:fld id="{D5EA5BFB-2E93-4DAC-AFF6-B25943B8914F}" type="slidenum">
              <a:rPr lang="en-US" smtClean="0"/>
              <a:t>25</a:t>
            </a:fld>
            <a:endParaRPr lang="en-US"/>
          </a:p>
        </p:txBody>
      </p:sp>
    </p:spTree>
    <p:extLst>
      <p:ext uri="{BB962C8B-B14F-4D97-AF65-F5344CB8AC3E}">
        <p14:creationId xmlns:p14="http://schemas.microsoft.com/office/powerpoint/2010/main" val="33414826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9123ECE-789F-42C1-A7FD-9AF9DFBA6E3B}"/>
              </a:ext>
            </a:extLst>
          </p:cNvPr>
          <p:cNvSpPr>
            <a:spLocks noGrp="1"/>
          </p:cNvSpPr>
          <p:nvPr>
            <p:ph type="sldNum" sz="quarter" idx="12"/>
          </p:nvPr>
        </p:nvSpPr>
        <p:spPr/>
        <p:txBody>
          <a:bodyPr/>
          <a:lstStyle/>
          <a:p>
            <a:fld id="{D5EA5BFB-2E93-4DAC-AFF6-B25943B8914F}" type="slidenum">
              <a:rPr lang="en-US" smtClean="0"/>
              <a:t>26</a:t>
            </a:fld>
            <a:endParaRPr lang="en-US"/>
          </a:p>
        </p:txBody>
      </p:sp>
      <p:sp>
        <p:nvSpPr>
          <p:cNvPr id="4" name="TextBox 3">
            <a:extLst>
              <a:ext uri="{FF2B5EF4-FFF2-40B4-BE49-F238E27FC236}">
                <a16:creationId xmlns:a16="http://schemas.microsoft.com/office/drawing/2014/main" id="{4C909B81-FCB4-4AB3-8AD6-8243695EF0A6}"/>
              </a:ext>
            </a:extLst>
          </p:cNvPr>
          <p:cNvSpPr txBox="1"/>
          <p:nvPr/>
        </p:nvSpPr>
        <p:spPr>
          <a:xfrm>
            <a:off x="494852" y="978946"/>
            <a:ext cx="11037346" cy="2246769"/>
          </a:xfrm>
          <a:prstGeom prst="rect">
            <a:avLst/>
          </a:prstGeom>
          <a:noFill/>
        </p:spPr>
        <p:txBody>
          <a:bodyPr wrap="square">
            <a:spAutoFit/>
          </a:bodyPr>
          <a:lstStyle/>
          <a:p>
            <a:r>
              <a:rPr lang="en-US" sz="2000" dirty="0"/>
              <a:t>[1] B. Scherrer, A. Schwartzman, M. </a:t>
            </a:r>
            <a:r>
              <a:rPr lang="en-US" sz="2000" dirty="0" err="1"/>
              <a:t>Taquet</a:t>
            </a:r>
            <a:r>
              <a:rPr lang="en-US" sz="2000" dirty="0"/>
              <a:t>, M. </a:t>
            </a:r>
            <a:r>
              <a:rPr lang="en-US" sz="2000" dirty="0" err="1"/>
              <a:t>Sahin</a:t>
            </a:r>
            <a:r>
              <a:rPr lang="en-US" sz="2000" dirty="0"/>
              <a:t>, S. Prabhu, and S.K. Warfield. Characterizing brain tissue by assessment of the distribution of anisotropic </a:t>
            </a:r>
            <a:r>
              <a:rPr lang="en-US" sz="2000" dirty="0" err="1"/>
              <a:t>microstructual</a:t>
            </a:r>
            <a:r>
              <a:rPr lang="en-US" sz="2000" dirty="0"/>
              <a:t> environments in diffusion-compartment imaging (diamond). Magnetic Resonance in Imaging, 76(3):963–77, 2015. http://onlinelibrary.wiley.com/doi/10.1002/mrm.25912/abstract.</a:t>
            </a:r>
          </a:p>
          <a:p>
            <a:endParaRPr lang="en-US" sz="2000" dirty="0"/>
          </a:p>
          <a:p>
            <a:r>
              <a:rPr lang="en-US" sz="2000" dirty="0"/>
              <a:t>[2] </a:t>
            </a:r>
            <a:r>
              <a:rPr lang="en-US" sz="2000" dirty="0" err="1"/>
              <a:t>Gaëtan</a:t>
            </a:r>
            <a:r>
              <a:rPr lang="en-US" sz="2000" dirty="0"/>
              <a:t> </a:t>
            </a:r>
            <a:r>
              <a:rPr lang="en-US" sz="2000" dirty="0" err="1"/>
              <a:t>Rensonnet</a:t>
            </a:r>
            <a:r>
              <a:rPr lang="en-US" sz="2000" dirty="0"/>
              <a:t>. Generation of a dictionary of </a:t>
            </a:r>
            <a:r>
              <a:rPr lang="en-US" sz="2000" dirty="0" err="1"/>
              <a:t>dw-mri</a:t>
            </a:r>
            <a:r>
              <a:rPr lang="en-US" sz="2000" dirty="0"/>
              <a:t> signals from arbitrary brain microstructure configurations (master thesis). </a:t>
            </a:r>
            <a:r>
              <a:rPr lang="en-US" sz="2000" dirty="0" err="1"/>
              <a:t>Universite</a:t>
            </a:r>
            <a:r>
              <a:rPr lang="en-US" sz="2000" dirty="0"/>
              <a:t> </a:t>
            </a:r>
            <a:r>
              <a:rPr lang="en-US" sz="2000" dirty="0" err="1"/>
              <a:t>catholique</a:t>
            </a:r>
            <a:r>
              <a:rPr lang="en-US" sz="2000" dirty="0"/>
              <a:t> de Louvain, 2015.</a:t>
            </a:r>
          </a:p>
        </p:txBody>
      </p:sp>
      <p:sp>
        <p:nvSpPr>
          <p:cNvPr id="5" name="Title 1">
            <a:extLst>
              <a:ext uri="{FF2B5EF4-FFF2-40B4-BE49-F238E27FC236}">
                <a16:creationId xmlns:a16="http://schemas.microsoft.com/office/drawing/2014/main" id="{5A091AF0-F367-4D57-A489-0F2D1EB9F2B0}"/>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References</a:t>
            </a:r>
            <a:endParaRPr lang="fr-BE" dirty="0">
              <a:solidFill>
                <a:schemeClr val="tx1">
                  <a:lumMod val="65000"/>
                  <a:lumOff val="35000"/>
                </a:schemeClr>
              </a:solidFill>
            </a:endParaRPr>
          </a:p>
        </p:txBody>
      </p:sp>
    </p:spTree>
    <p:extLst>
      <p:ext uri="{BB962C8B-B14F-4D97-AF65-F5344CB8AC3E}">
        <p14:creationId xmlns:p14="http://schemas.microsoft.com/office/powerpoint/2010/main" val="41296551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D16482-302F-4816-8B34-F69BA29BBB9B}"/>
              </a:ext>
            </a:extLst>
          </p:cNvPr>
          <p:cNvSpPr txBox="1"/>
          <p:nvPr/>
        </p:nvSpPr>
        <p:spPr>
          <a:xfrm>
            <a:off x="5042699" y="2921168"/>
            <a:ext cx="2106602" cy="1015663"/>
          </a:xfrm>
          <a:prstGeom prst="rect">
            <a:avLst/>
          </a:prstGeom>
          <a:noFill/>
        </p:spPr>
        <p:txBody>
          <a:bodyPr wrap="none" rtlCol="0">
            <a:spAutoFit/>
          </a:bodyPr>
          <a:lstStyle/>
          <a:p>
            <a:r>
              <a:rPr lang="en-US" sz="6000" dirty="0">
                <a:solidFill>
                  <a:schemeClr val="tx1">
                    <a:lumMod val="65000"/>
                    <a:lumOff val="35000"/>
                  </a:schemeClr>
                </a:solidFill>
                <a:latin typeface="+mj-lt"/>
              </a:rPr>
              <a:t>Annex</a:t>
            </a:r>
          </a:p>
        </p:txBody>
      </p:sp>
      <p:sp>
        <p:nvSpPr>
          <p:cNvPr id="3" name="Slide Number Placeholder 2">
            <a:extLst>
              <a:ext uri="{FF2B5EF4-FFF2-40B4-BE49-F238E27FC236}">
                <a16:creationId xmlns:a16="http://schemas.microsoft.com/office/drawing/2014/main" id="{68AC446B-E47E-40AC-BF6B-048C1B7C4114}"/>
              </a:ext>
            </a:extLst>
          </p:cNvPr>
          <p:cNvSpPr>
            <a:spLocks noGrp="1"/>
          </p:cNvSpPr>
          <p:nvPr>
            <p:ph type="sldNum" sz="quarter" idx="12"/>
          </p:nvPr>
        </p:nvSpPr>
        <p:spPr/>
        <p:txBody>
          <a:bodyPr/>
          <a:lstStyle/>
          <a:p>
            <a:fld id="{D5EA5BFB-2E93-4DAC-AFF6-B25943B8914F}" type="slidenum">
              <a:rPr lang="en-US" smtClean="0"/>
              <a:t>27</a:t>
            </a:fld>
            <a:endParaRPr lang="en-US"/>
          </a:p>
        </p:txBody>
      </p:sp>
    </p:spTree>
    <p:extLst>
      <p:ext uri="{BB962C8B-B14F-4D97-AF65-F5344CB8AC3E}">
        <p14:creationId xmlns:p14="http://schemas.microsoft.com/office/powerpoint/2010/main" val="36666392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5A82452-87C6-46B5-9E44-287C14404353}"/>
              </a:ext>
            </a:extLst>
          </p:cNvPr>
          <p:cNvSpPr>
            <a:spLocks noGrp="1"/>
          </p:cNvSpPr>
          <p:nvPr>
            <p:ph type="sldNum" sz="quarter" idx="12"/>
          </p:nvPr>
        </p:nvSpPr>
        <p:spPr/>
        <p:txBody>
          <a:bodyPr/>
          <a:lstStyle/>
          <a:p>
            <a:fld id="{D5EA5BFB-2E93-4DAC-AFF6-B25943B8914F}" type="slidenum">
              <a:rPr lang="en-US" smtClean="0"/>
              <a:t>28</a:t>
            </a:fld>
            <a:endParaRPr lang="en-US"/>
          </a:p>
        </p:txBody>
      </p: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DE2628EF-BB7B-4670-BDAE-71CFDB1B780B}"/>
                  </a:ext>
                </a:extLst>
              </p:cNvPr>
              <p:cNvSpPr/>
              <p:nvPr/>
            </p:nvSpPr>
            <p:spPr>
              <a:xfrm>
                <a:off x="4835708" y="2314090"/>
                <a:ext cx="2821798" cy="48667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𝑆</m:t>
                      </m:r>
                      <m:d>
                        <m:dPr>
                          <m:ctrlPr>
                            <a:rPr lang="en-US" sz="2400" i="1">
                              <a:latin typeface="Cambria Math" panose="02040503050406030204" pitchFamily="18" charset="0"/>
                            </a:rPr>
                          </m:ctrlPr>
                        </m:dPr>
                        <m:e>
                          <m:r>
                            <a:rPr lang="en-US" sz="2400" i="1">
                              <a:latin typeface="Cambria Math" panose="02040503050406030204" pitchFamily="18" charset="0"/>
                            </a:rPr>
                            <m:t>𝑛</m:t>
                          </m:r>
                          <m:r>
                            <a:rPr lang="en-US" sz="2400" i="1">
                              <a:latin typeface="Cambria Math" panose="02040503050406030204" pitchFamily="18" charset="0"/>
                            </a:rPr>
                            <m:t>,</m:t>
                          </m:r>
                          <m:r>
                            <a:rPr lang="en-US" sz="2400" i="1">
                              <a:latin typeface="Cambria Math" panose="02040503050406030204" pitchFamily="18" charset="0"/>
                            </a:rPr>
                            <m:t>𝑏</m:t>
                          </m:r>
                        </m:e>
                      </m:d>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𝑆</m:t>
                          </m:r>
                        </m:e>
                        <m:sub>
                          <m:r>
                            <a:rPr lang="en-US" sz="2400" i="1">
                              <a:latin typeface="Cambria Math" panose="02040503050406030204" pitchFamily="18" charset="0"/>
                            </a:rPr>
                            <m:t>0</m:t>
                          </m:r>
                        </m:sub>
                      </m:sSub>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r>
                            <a:rPr lang="en-US" sz="2400" i="1">
                              <a:latin typeface="Cambria Math" panose="02040503050406030204" pitchFamily="18" charset="0"/>
                            </a:rPr>
                            <m:t>−</m:t>
                          </m:r>
                          <m:r>
                            <a:rPr lang="en-US" sz="2400" i="1">
                              <a:latin typeface="Cambria Math" panose="02040503050406030204" pitchFamily="18" charset="0"/>
                            </a:rPr>
                            <m:t>𝑏𝐷</m:t>
                          </m:r>
                          <m:d>
                            <m:dPr>
                              <m:ctrlPr>
                                <a:rPr lang="en-US" sz="2400" i="1">
                                  <a:latin typeface="Cambria Math" panose="02040503050406030204" pitchFamily="18" charset="0"/>
                                </a:rPr>
                              </m:ctrlPr>
                            </m:dPr>
                            <m:e>
                              <m:r>
                                <a:rPr lang="en-US" sz="2400" i="1">
                                  <a:latin typeface="Cambria Math" panose="02040503050406030204" pitchFamily="18" charset="0"/>
                                </a:rPr>
                                <m:t>𝑛</m:t>
                              </m:r>
                            </m:e>
                          </m:d>
                        </m:sup>
                      </m:sSup>
                    </m:oMath>
                  </m:oMathPara>
                </a14:m>
                <a:endParaRPr lang="en-US" sz="2400" dirty="0"/>
              </a:p>
            </p:txBody>
          </p:sp>
        </mc:Choice>
        <mc:Fallback xmlns="">
          <p:sp>
            <p:nvSpPr>
              <p:cNvPr id="3" name="Rectangle 2">
                <a:extLst>
                  <a:ext uri="{FF2B5EF4-FFF2-40B4-BE49-F238E27FC236}">
                    <a16:creationId xmlns:a16="http://schemas.microsoft.com/office/drawing/2014/main" id="{DE2628EF-BB7B-4670-BDAE-71CFDB1B780B}"/>
                  </a:ext>
                </a:extLst>
              </p:cNvPr>
              <p:cNvSpPr>
                <a:spLocks noRot="1" noChangeAspect="1" noMove="1" noResize="1" noEditPoints="1" noAdjustHandles="1" noChangeArrowheads="1" noChangeShapeType="1" noTextEdit="1"/>
              </p:cNvSpPr>
              <p:nvPr/>
            </p:nvSpPr>
            <p:spPr>
              <a:xfrm>
                <a:off x="4835708" y="2314090"/>
                <a:ext cx="2821798" cy="486672"/>
              </a:xfrm>
              <a:prstGeom prst="rect">
                <a:avLst/>
              </a:prstGeom>
              <a:blipFill>
                <a:blip r:embed="rId2"/>
                <a:stretch>
                  <a:fillRect/>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4754D472-30FA-4B89-936E-12DEB87449B8}"/>
              </a:ext>
            </a:extLst>
          </p:cNvPr>
          <p:cNvSpPr txBox="1"/>
          <p:nvPr/>
        </p:nvSpPr>
        <p:spPr>
          <a:xfrm>
            <a:off x="4209288" y="1441655"/>
            <a:ext cx="4054763" cy="646331"/>
          </a:xfrm>
          <a:prstGeom prst="rect">
            <a:avLst/>
          </a:prstGeom>
          <a:noFill/>
        </p:spPr>
        <p:txBody>
          <a:bodyPr wrap="square" rtlCol="0">
            <a:spAutoFit/>
          </a:bodyPr>
          <a:lstStyle/>
          <a:p>
            <a:r>
              <a:rPr lang="en-US" dirty="0">
                <a:solidFill>
                  <a:schemeClr val="tx1">
                    <a:lumMod val="50000"/>
                    <a:lumOff val="50000"/>
                  </a:schemeClr>
                </a:solidFill>
              </a:rPr>
              <a:t>	b-value	base signal</a:t>
            </a:r>
          </a:p>
          <a:p>
            <a:r>
              <a:rPr lang="en-US" dirty="0">
                <a:solidFill>
                  <a:schemeClr val="tx1">
                    <a:lumMod val="50000"/>
                    <a:lumOff val="50000"/>
                  </a:schemeClr>
                </a:solidFill>
              </a:rPr>
              <a:t>direction			diffusivity</a:t>
            </a:r>
          </a:p>
        </p:txBody>
      </p:sp>
      <p:grpSp>
        <p:nvGrpSpPr>
          <p:cNvPr id="5" name="Group 4">
            <a:extLst>
              <a:ext uri="{FF2B5EF4-FFF2-40B4-BE49-F238E27FC236}">
                <a16:creationId xmlns:a16="http://schemas.microsoft.com/office/drawing/2014/main" id="{BDB499E7-D274-4197-A277-1001E049EC86}"/>
              </a:ext>
            </a:extLst>
          </p:cNvPr>
          <p:cNvGrpSpPr/>
          <p:nvPr/>
        </p:nvGrpSpPr>
        <p:grpSpPr>
          <a:xfrm>
            <a:off x="5213853" y="1910521"/>
            <a:ext cx="124716" cy="403569"/>
            <a:chOff x="9227127" y="2719089"/>
            <a:chExt cx="83022" cy="517943"/>
          </a:xfrm>
        </p:grpSpPr>
        <p:cxnSp>
          <p:nvCxnSpPr>
            <p:cNvPr id="6" name="Straight Connector 5">
              <a:extLst>
                <a:ext uri="{FF2B5EF4-FFF2-40B4-BE49-F238E27FC236}">
                  <a16:creationId xmlns:a16="http://schemas.microsoft.com/office/drawing/2014/main" id="{5A4206C3-8A41-42BA-82D3-B6EFB7AECE1B}"/>
                </a:ext>
              </a:extLst>
            </p:cNvPr>
            <p:cNvCxnSpPr>
              <a:cxnSpLocks/>
            </p:cNvCxnSpPr>
            <p:nvPr/>
          </p:nvCxnSpPr>
          <p:spPr>
            <a:xfrm>
              <a:off x="9227127" y="2719089"/>
              <a:ext cx="83022" cy="0"/>
            </a:xfrm>
            <a:prstGeom prst="line">
              <a:avLst/>
            </a:prstGeom>
            <a:ln w="1905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A5E7F28F-B2CD-4334-8690-80BD3DDCF05F}"/>
                </a:ext>
              </a:extLst>
            </p:cNvPr>
            <p:cNvCxnSpPr/>
            <p:nvPr/>
          </p:nvCxnSpPr>
          <p:spPr>
            <a:xfrm>
              <a:off x="9310149" y="2719089"/>
              <a:ext cx="0" cy="517943"/>
            </a:xfrm>
            <a:prstGeom prst="line">
              <a:avLst/>
            </a:prstGeom>
            <a:ln w="1905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cxnSp>
        <p:nvCxnSpPr>
          <p:cNvPr id="8" name="Straight Connector 7">
            <a:extLst>
              <a:ext uri="{FF2B5EF4-FFF2-40B4-BE49-F238E27FC236}">
                <a16:creationId xmlns:a16="http://schemas.microsoft.com/office/drawing/2014/main" id="{EF2CEEF3-D547-438A-A33A-0A12E6F563D5}"/>
              </a:ext>
            </a:extLst>
          </p:cNvPr>
          <p:cNvCxnSpPr/>
          <p:nvPr/>
        </p:nvCxnSpPr>
        <p:spPr>
          <a:xfrm flipV="1">
            <a:off x="5652712" y="1796087"/>
            <a:ext cx="0" cy="518003"/>
          </a:xfrm>
          <a:prstGeom prst="line">
            <a:avLst/>
          </a:prstGeom>
          <a:ln w="1905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171E0C5-38BF-4AC3-9226-1D0B26148AE4}"/>
              </a:ext>
            </a:extLst>
          </p:cNvPr>
          <p:cNvCxnSpPr/>
          <p:nvPr/>
        </p:nvCxnSpPr>
        <p:spPr>
          <a:xfrm flipV="1">
            <a:off x="6331584" y="1796087"/>
            <a:ext cx="0" cy="518003"/>
          </a:xfrm>
          <a:prstGeom prst="line">
            <a:avLst/>
          </a:prstGeom>
          <a:ln w="1905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5D0804-9E9C-4971-B240-732D7AEFD13D}"/>
              </a:ext>
            </a:extLst>
          </p:cNvPr>
          <p:cNvCxnSpPr>
            <a:cxnSpLocks/>
          </p:cNvCxnSpPr>
          <p:nvPr/>
        </p:nvCxnSpPr>
        <p:spPr>
          <a:xfrm flipV="1">
            <a:off x="7116675" y="2087986"/>
            <a:ext cx="0" cy="226105"/>
          </a:xfrm>
          <a:prstGeom prst="line">
            <a:avLst/>
          </a:prstGeom>
          <a:ln w="1905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pic>
        <p:nvPicPr>
          <p:cNvPr id="12" name="Picture 11" descr="Chart, scatter chart&#10;&#10;Description automatically generated">
            <a:extLst>
              <a:ext uri="{FF2B5EF4-FFF2-40B4-BE49-F238E27FC236}">
                <a16:creationId xmlns:a16="http://schemas.microsoft.com/office/drawing/2014/main" id="{19C69F40-5B56-4B80-8D23-C7F8473BD4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62225" y="3429000"/>
            <a:ext cx="3467550" cy="2949637"/>
          </a:xfrm>
          <a:prstGeom prst="rect">
            <a:avLst/>
          </a:prstGeom>
        </p:spPr>
      </p:pic>
      <p:sp>
        <p:nvSpPr>
          <p:cNvPr id="13" name="Title 1">
            <a:extLst>
              <a:ext uri="{FF2B5EF4-FFF2-40B4-BE49-F238E27FC236}">
                <a16:creationId xmlns:a16="http://schemas.microsoft.com/office/drawing/2014/main" id="{16E24CD2-5A63-4F3A-82EF-325D3E3ABAF8}"/>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DTI formula and multi-shell illustration</a:t>
            </a:r>
            <a:endParaRPr lang="fr-BE" dirty="0">
              <a:solidFill>
                <a:schemeClr val="tx1">
                  <a:lumMod val="65000"/>
                  <a:lumOff val="35000"/>
                </a:schemeClr>
              </a:solidFill>
            </a:endParaRPr>
          </a:p>
        </p:txBody>
      </p:sp>
    </p:spTree>
    <p:extLst>
      <p:ext uri="{BB962C8B-B14F-4D97-AF65-F5344CB8AC3E}">
        <p14:creationId xmlns:p14="http://schemas.microsoft.com/office/powerpoint/2010/main" val="31619621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62D73-1EFD-4CB6-8032-04128E6C612F}"/>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NODDI</a:t>
            </a:r>
            <a:endParaRPr lang="fr-BE" dirty="0">
              <a:solidFill>
                <a:schemeClr val="tx1">
                  <a:lumMod val="65000"/>
                  <a:lumOff val="35000"/>
                </a:schemeClr>
              </a:solidFill>
            </a:endParaRPr>
          </a:p>
        </p:txBody>
      </p:sp>
      <p:pic>
        <p:nvPicPr>
          <p:cNvPr id="4" name="Picture 3">
            <a:extLst>
              <a:ext uri="{FF2B5EF4-FFF2-40B4-BE49-F238E27FC236}">
                <a16:creationId xmlns:a16="http://schemas.microsoft.com/office/drawing/2014/main" id="{3F896520-D867-4F6A-9EDB-24B948BD90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1652" y="2333937"/>
            <a:ext cx="2309762" cy="2218758"/>
          </a:xfrm>
          <a:prstGeom prst="rect">
            <a:avLst/>
          </a:prstGeom>
        </p:spPr>
      </p:pic>
      <p:pic>
        <p:nvPicPr>
          <p:cNvPr id="6" name="Picture 5">
            <a:extLst>
              <a:ext uri="{FF2B5EF4-FFF2-40B4-BE49-F238E27FC236}">
                <a16:creationId xmlns:a16="http://schemas.microsoft.com/office/drawing/2014/main" id="{CC026EDF-0273-468F-A2D6-D98B01F8BC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3222" y="2355392"/>
            <a:ext cx="2309762" cy="2275158"/>
          </a:xfrm>
          <a:prstGeom prst="rect">
            <a:avLst/>
          </a:prstGeom>
        </p:spPr>
      </p:pic>
      <p:pic>
        <p:nvPicPr>
          <p:cNvPr id="8" name="Picture 7">
            <a:extLst>
              <a:ext uri="{FF2B5EF4-FFF2-40B4-BE49-F238E27FC236}">
                <a16:creationId xmlns:a16="http://schemas.microsoft.com/office/drawing/2014/main" id="{27D1274D-911C-44F1-AE13-875D6057F0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4792" y="2333937"/>
            <a:ext cx="2309762" cy="2296613"/>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39709EED-E4A6-44F7-9945-CDF445A00CAC}"/>
                  </a:ext>
                </a:extLst>
              </p:cNvPr>
              <p:cNvSpPr txBox="1"/>
              <p:nvPr/>
            </p:nvSpPr>
            <p:spPr>
              <a:xfrm>
                <a:off x="2375534" y="4712392"/>
                <a:ext cx="74199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solidFill>
                            <a:schemeClr val="accent2">
                              <a:lumMod val="75000"/>
                            </a:schemeClr>
                          </a:solidFill>
                          <a:latin typeface="Cambria Math" panose="02040503050406030204" pitchFamily="18" charset="0"/>
                        </a:rPr>
                        <m:t>𝜅</m:t>
                      </m:r>
                      <m:r>
                        <a:rPr lang="en-US" b="0" i="1" smtClean="0">
                          <a:solidFill>
                            <a:schemeClr val="tx1">
                              <a:lumMod val="65000"/>
                              <a:lumOff val="35000"/>
                            </a:schemeClr>
                          </a:solidFill>
                          <a:latin typeface="Cambria Math" panose="02040503050406030204" pitchFamily="18" charset="0"/>
                        </a:rPr>
                        <m:t>=10</m:t>
                      </m:r>
                    </m:oMath>
                  </m:oMathPara>
                </a14:m>
                <a:endParaRPr lang="fr-BE" dirty="0">
                  <a:solidFill>
                    <a:schemeClr val="tx1">
                      <a:lumMod val="65000"/>
                      <a:lumOff val="35000"/>
                    </a:schemeClr>
                  </a:solidFill>
                </a:endParaRPr>
              </a:p>
            </p:txBody>
          </p:sp>
        </mc:Choice>
        <mc:Fallback xmlns="">
          <p:sp>
            <p:nvSpPr>
              <p:cNvPr id="10" name="TextBox 9">
                <a:extLst>
                  <a:ext uri="{FF2B5EF4-FFF2-40B4-BE49-F238E27FC236}">
                    <a16:creationId xmlns:a16="http://schemas.microsoft.com/office/drawing/2014/main" id="{39709EED-E4A6-44F7-9945-CDF445A00CAC}"/>
                  </a:ext>
                </a:extLst>
              </p:cNvPr>
              <p:cNvSpPr txBox="1">
                <a:spLocks noRot="1" noChangeAspect="1" noMove="1" noResize="1" noEditPoints="1" noAdjustHandles="1" noChangeArrowheads="1" noChangeShapeType="1" noTextEdit="1"/>
              </p:cNvSpPr>
              <p:nvPr/>
            </p:nvSpPr>
            <p:spPr>
              <a:xfrm>
                <a:off x="2375534" y="4712392"/>
                <a:ext cx="741998" cy="276999"/>
              </a:xfrm>
              <a:prstGeom prst="rect">
                <a:avLst/>
              </a:prstGeom>
              <a:blipFill>
                <a:blip r:embed="rId5"/>
                <a:stretch>
                  <a:fillRect l="-4132" r="-7438" b="-88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575FA2AF-D3B0-4E1C-AA93-CA9D446DB534}"/>
                  </a:ext>
                </a:extLst>
              </p:cNvPr>
              <p:cNvSpPr txBox="1"/>
              <p:nvPr/>
            </p:nvSpPr>
            <p:spPr>
              <a:xfrm>
                <a:off x="5607104" y="4712392"/>
                <a:ext cx="74199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solidFill>
                            <a:schemeClr val="accent2">
                              <a:lumMod val="75000"/>
                            </a:schemeClr>
                          </a:solidFill>
                          <a:latin typeface="Cambria Math" panose="02040503050406030204" pitchFamily="18" charset="0"/>
                        </a:rPr>
                        <m:t>𝜅</m:t>
                      </m:r>
                      <m:r>
                        <a:rPr lang="en-US" b="0" i="1" smtClean="0">
                          <a:solidFill>
                            <a:schemeClr val="tx1">
                              <a:lumMod val="65000"/>
                              <a:lumOff val="35000"/>
                            </a:schemeClr>
                          </a:solidFill>
                          <a:latin typeface="Cambria Math" panose="02040503050406030204" pitchFamily="18" charset="0"/>
                        </a:rPr>
                        <m:t>=20</m:t>
                      </m:r>
                    </m:oMath>
                  </m:oMathPara>
                </a14:m>
                <a:endParaRPr lang="fr-BE" dirty="0">
                  <a:solidFill>
                    <a:schemeClr val="tx1">
                      <a:lumMod val="65000"/>
                      <a:lumOff val="35000"/>
                    </a:schemeClr>
                  </a:solidFill>
                </a:endParaRPr>
              </a:p>
            </p:txBody>
          </p:sp>
        </mc:Choice>
        <mc:Fallback xmlns="">
          <p:sp>
            <p:nvSpPr>
              <p:cNvPr id="11" name="TextBox 10">
                <a:extLst>
                  <a:ext uri="{FF2B5EF4-FFF2-40B4-BE49-F238E27FC236}">
                    <a16:creationId xmlns:a16="http://schemas.microsoft.com/office/drawing/2014/main" id="{575FA2AF-D3B0-4E1C-AA93-CA9D446DB534}"/>
                  </a:ext>
                </a:extLst>
              </p:cNvPr>
              <p:cNvSpPr txBox="1">
                <a:spLocks noRot="1" noChangeAspect="1" noMove="1" noResize="1" noEditPoints="1" noAdjustHandles="1" noChangeArrowheads="1" noChangeShapeType="1" noTextEdit="1"/>
              </p:cNvSpPr>
              <p:nvPr/>
            </p:nvSpPr>
            <p:spPr>
              <a:xfrm>
                <a:off x="5607104" y="4712392"/>
                <a:ext cx="741998" cy="276999"/>
              </a:xfrm>
              <a:prstGeom prst="rect">
                <a:avLst/>
              </a:prstGeom>
              <a:blipFill>
                <a:blip r:embed="rId6"/>
                <a:stretch>
                  <a:fillRect l="-4098" r="-6557" b="-88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5B113815-5071-4EEA-A987-9376EE14708E}"/>
                  </a:ext>
                </a:extLst>
              </p:cNvPr>
              <p:cNvSpPr txBox="1"/>
              <p:nvPr/>
            </p:nvSpPr>
            <p:spPr>
              <a:xfrm>
                <a:off x="8838674" y="4712392"/>
                <a:ext cx="74199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solidFill>
                            <a:schemeClr val="accent2">
                              <a:lumMod val="75000"/>
                            </a:schemeClr>
                          </a:solidFill>
                          <a:latin typeface="Cambria Math" panose="02040503050406030204" pitchFamily="18" charset="0"/>
                        </a:rPr>
                        <m:t>𝜅</m:t>
                      </m:r>
                      <m:r>
                        <a:rPr lang="en-US" b="0" i="1" smtClean="0">
                          <a:solidFill>
                            <a:schemeClr val="tx1">
                              <a:lumMod val="65000"/>
                              <a:lumOff val="35000"/>
                            </a:schemeClr>
                          </a:solidFill>
                          <a:latin typeface="Cambria Math" panose="02040503050406030204" pitchFamily="18" charset="0"/>
                        </a:rPr>
                        <m:t>=40</m:t>
                      </m:r>
                    </m:oMath>
                  </m:oMathPara>
                </a14:m>
                <a:endParaRPr lang="fr-BE" dirty="0">
                  <a:solidFill>
                    <a:schemeClr val="tx1">
                      <a:lumMod val="65000"/>
                      <a:lumOff val="35000"/>
                    </a:schemeClr>
                  </a:solidFill>
                </a:endParaRPr>
              </a:p>
            </p:txBody>
          </p:sp>
        </mc:Choice>
        <mc:Fallback xmlns="">
          <p:sp>
            <p:nvSpPr>
              <p:cNvPr id="12" name="TextBox 11">
                <a:extLst>
                  <a:ext uri="{FF2B5EF4-FFF2-40B4-BE49-F238E27FC236}">
                    <a16:creationId xmlns:a16="http://schemas.microsoft.com/office/drawing/2014/main" id="{5B113815-5071-4EEA-A987-9376EE14708E}"/>
                  </a:ext>
                </a:extLst>
              </p:cNvPr>
              <p:cNvSpPr txBox="1">
                <a:spLocks noRot="1" noChangeAspect="1" noMove="1" noResize="1" noEditPoints="1" noAdjustHandles="1" noChangeArrowheads="1" noChangeShapeType="1" noTextEdit="1"/>
              </p:cNvSpPr>
              <p:nvPr/>
            </p:nvSpPr>
            <p:spPr>
              <a:xfrm>
                <a:off x="8838674" y="4712392"/>
                <a:ext cx="741998" cy="276999"/>
              </a:xfrm>
              <a:prstGeom prst="rect">
                <a:avLst/>
              </a:prstGeom>
              <a:blipFill>
                <a:blip r:embed="rId7"/>
                <a:stretch>
                  <a:fillRect l="-4098" r="-6557" b="-8889"/>
                </a:stretch>
              </a:blipFill>
            </p:spPr>
            <p:txBody>
              <a:bodyPr/>
              <a:lstStyle/>
              <a:p>
                <a:r>
                  <a:rPr lang="en-US">
                    <a:noFill/>
                  </a:rPr>
                  <a:t> </a:t>
                </a:r>
              </a:p>
            </p:txBody>
          </p:sp>
        </mc:Fallback>
      </mc:AlternateContent>
      <p:sp>
        <p:nvSpPr>
          <p:cNvPr id="13" name="TextBox 12">
            <a:extLst>
              <a:ext uri="{FF2B5EF4-FFF2-40B4-BE49-F238E27FC236}">
                <a16:creationId xmlns:a16="http://schemas.microsoft.com/office/drawing/2014/main" id="{7B5F8FA5-4E1D-40C2-970E-E21FF845181A}"/>
              </a:ext>
            </a:extLst>
          </p:cNvPr>
          <p:cNvSpPr txBox="1"/>
          <p:nvPr/>
        </p:nvSpPr>
        <p:spPr>
          <a:xfrm>
            <a:off x="333639" y="980187"/>
            <a:ext cx="11532045"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Metrics : intracellular volume fraction (</a:t>
            </a:r>
            <a:r>
              <a:rPr lang="en-US" sz="2000" dirty="0" err="1">
                <a:latin typeface="Consolas" panose="020B0609020204030204" pitchFamily="49" charset="0"/>
              </a:rPr>
              <a:t>ficvf</a:t>
            </a:r>
            <a:r>
              <a:rPr lang="en-US" sz="2000" dirty="0">
                <a:latin typeface="Consolas" panose="020B0609020204030204" pitchFamily="49" charset="0"/>
              </a:rPr>
              <a:t> = </a:t>
            </a:r>
            <a:r>
              <a:rPr lang="en-US" sz="2000" dirty="0"/>
              <a:t>Neurite Density Index</a:t>
            </a:r>
            <a:r>
              <a:rPr lang="en-US" sz="2000" dirty="0">
                <a:latin typeface="Consolas" panose="020B0609020204030204" pitchFamily="49" charset="0"/>
              </a:rPr>
              <a:t> NDI</a:t>
            </a:r>
            <a:r>
              <a:rPr lang="en-US" sz="2000" dirty="0"/>
              <a:t>) and isotropic fraction (</a:t>
            </a:r>
            <a:r>
              <a:rPr lang="en-US" sz="2000" dirty="0" err="1">
                <a:latin typeface="Consolas" panose="020B0609020204030204" pitchFamily="49" charset="0"/>
              </a:rPr>
              <a:t>fiso</a:t>
            </a:r>
            <a:r>
              <a:rPr lang="en-US" sz="2000" dirty="0"/>
              <a: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The ‘sticks’ have a varying ‘homogeneity’ </a:t>
            </a:r>
            <a:r>
              <a:rPr lang="el-GR" sz="2000" dirty="0">
                <a:solidFill>
                  <a:schemeClr val="accent2">
                    <a:lumMod val="75000"/>
                  </a:schemeClr>
                </a:solidFill>
              </a:rPr>
              <a:t>κ</a:t>
            </a:r>
            <a:r>
              <a:rPr lang="en-US" sz="2000" dirty="0"/>
              <a:t> in their distribution :</a:t>
            </a:r>
            <a:endParaRPr lang="fr-BE" sz="2000" dirty="0"/>
          </a:p>
        </p:txBody>
      </p:sp>
      <p:sp>
        <p:nvSpPr>
          <p:cNvPr id="3" name="Slide Number Placeholder 2">
            <a:extLst>
              <a:ext uri="{FF2B5EF4-FFF2-40B4-BE49-F238E27FC236}">
                <a16:creationId xmlns:a16="http://schemas.microsoft.com/office/drawing/2014/main" id="{6069C762-E481-4B0E-918B-7FE98528BF30}"/>
              </a:ext>
            </a:extLst>
          </p:cNvPr>
          <p:cNvSpPr>
            <a:spLocks noGrp="1"/>
          </p:cNvSpPr>
          <p:nvPr>
            <p:ph type="sldNum" sz="quarter" idx="12"/>
          </p:nvPr>
        </p:nvSpPr>
        <p:spPr/>
        <p:txBody>
          <a:bodyPr/>
          <a:lstStyle/>
          <a:p>
            <a:fld id="{F113B523-BE7B-4654-BC22-B28ABBE7F3BE}" type="slidenum">
              <a:rPr lang="fr-BE" smtClean="0"/>
              <a:t>29</a:t>
            </a:fld>
            <a:endParaRPr lang="fr-BE"/>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DF350FA-D920-4112-B9CF-11B862264030}"/>
                  </a:ext>
                </a:extLst>
              </p:cNvPr>
              <p:cNvSpPr txBox="1"/>
              <p:nvPr/>
            </p:nvSpPr>
            <p:spPr>
              <a:xfrm>
                <a:off x="838200" y="5552611"/>
                <a:ext cx="10236200" cy="978281"/>
              </a:xfrm>
              <a:prstGeom prst="rect">
                <a:avLst/>
              </a:prstGeom>
              <a:noFill/>
            </p:spPr>
            <p:txBody>
              <a:bodyPr wrap="square" rtlCol="0">
                <a:spAutoFit/>
              </a:bodyPr>
              <a:lstStyle/>
              <a:p>
                <a:r>
                  <a:rPr lang="en-US" sz="2000" dirty="0"/>
                  <a:t>→ Orientation dispersion index (</a:t>
                </a:r>
                <a:r>
                  <a:rPr lang="en-US" sz="2000" dirty="0">
                    <a:latin typeface="Consolas" panose="020B0609020204030204" pitchFamily="49" charset="0"/>
                  </a:rPr>
                  <a:t>ODI</a:t>
                </a:r>
                <a:r>
                  <a:rPr lang="en-US" sz="2000" dirty="0"/>
                  <a:t>) :</a:t>
                </a:r>
              </a:p>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𝑂𝐷𝐼</m:t>
                      </m:r>
                      <m:r>
                        <a:rPr lang="en-US" sz="2000" b="0" i="1" smtClean="0">
                          <a:latin typeface="Cambria Math" panose="02040503050406030204" pitchFamily="18" charset="0"/>
                        </a:rPr>
                        <m:t>=</m:t>
                      </m:r>
                      <m:f>
                        <m:fPr>
                          <m:ctrlPr>
                            <a:rPr lang="en-US" sz="2000" b="0" i="1" smtClean="0">
                              <a:latin typeface="Cambria Math" panose="02040503050406030204" pitchFamily="18" charset="0"/>
                            </a:rPr>
                          </m:ctrlPr>
                        </m:fPr>
                        <m:num>
                          <m:r>
                            <a:rPr lang="en-US" sz="2000" b="0" i="1" smtClean="0">
                              <a:latin typeface="Cambria Math" panose="02040503050406030204" pitchFamily="18" charset="0"/>
                            </a:rPr>
                            <m:t>2</m:t>
                          </m:r>
                        </m:num>
                        <m:den>
                          <m:r>
                            <a:rPr lang="en-US" sz="2000" b="0" i="1" smtClean="0">
                              <a:latin typeface="Cambria Math" panose="02040503050406030204" pitchFamily="18" charset="0"/>
                            </a:rPr>
                            <m:t>𝜋</m:t>
                          </m:r>
                        </m:den>
                      </m:f>
                      <m:func>
                        <m:funcPr>
                          <m:ctrlPr>
                            <a:rPr lang="en-US" sz="2000" b="0" i="1" smtClean="0">
                              <a:latin typeface="Cambria Math" panose="02040503050406030204" pitchFamily="18" charset="0"/>
                            </a:rPr>
                          </m:ctrlPr>
                        </m:funcPr>
                        <m:fName>
                          <m:r>
                            <m:rPr>
                              <m:sty m:val="p"/>
                            </m:rPr>
                            <a:rPr lang="en-US" sz="2000" b="0" i="0" smtClean="0">
                              <a:latin typeface="Cambria Math" panose="02040503050406030204" pitchFamily="18" charset="0"/>
                            </a:rPr>
                            <m:t>arctan</m:t>
                          </m:r>
                        </m:fName>
                        <m:e>
                          <m:r>
                            <a:rPr lang="en-US" sz="2000" b="0" i="1" smtClean="0">
                              <a:latin typeface="Cambria Math" panose="02040503050406030204" pitchFamily="18" charset="0"/>
                            </a:rPr>
                            <m:t>(</m:t>
                          </m:r>
                          <m:f>
                            <m:fPr>
                              <m:type m:val="lin"/>
                              <m:ctrlPr>
                                <a:rPr lang="en-US" sz="2000" b="0" i="1" smtClean="0">
                                  <a:latin typeface="Cambria Math" panose="02040503050406030204" pitchFamily="18" charset="0"/>
                                </a:rPr>
                              </m:ctrlPr>
                            </m:fPr>
                            <m:num>
                              <m:r>
                                <a:rPr lang="en-US" sz="2000" b="0" i="1" smtClean="0">
                                  <a:latin typeface="Cambria Math" panose="02040503050406030204" pitchFamily="18" charset="0"/>
                                </a:rPr>
                                <m:t>1</m:t>
                              </m:r>
                            </m:num>
                            <m:den>
                              <m:r>
                                <a:rPr lang="en-US" sz="2000" b="0" i="1" smtClean="0">
                                  <a:solidFill>
                                    <a:schemeClr val="accent2">
                                      <a:lumMod val="75000"/>
                                    </a:schemeClr>
                                  </a:solidFill>
                                  <a:latin typeface="Cambria Math" panose="02040503050406030204" pitchFamily="18" charset="0"/>
                                </a:rPr>
                                <m:t>𝜅</m:t>
                              </m:r>
                              <m:r>
                                <a:rPr lang="en-US" sz="2000" b="0" i="1" smtClean="0">
                                  <a:latin typeface="Cambria Math" panose="02040503050406030204" pitchFamily="18" charset="0"/>
                                </a:rPr>
                                <m:t>)</m:t>
                              </m:r>
                            </m:den>
                          </m:f>
                        </m:e>
                      </m:func>
                    </m:oMath>
                  </m:oMathPara>
                </a14:m>
                <a:endParaRPr lang="en-US" sz="2000" dirty="0"/>
              </a:p>
            </p:txBody>
          </p:sp>
        </mc:Choice>
        <mc:Fallback xmlns="">
          <p:sp>
            <p:nvSpPr>
              <p:cNvPr id="5" name="TextBox 4">
                <a:extLst>
                  <a:ext uri="{FF2B5EF4-FFF2-40B4-BE49-F238E27FC236}">
                    <a16:creationId xmlns:a16="http://schemas.microsoft.com/office/drawing/2014/main" id="{4DF350FA-D920-4112-B9CF-11B862264030}"/>
                  </a:ext>
                </a:extLst>
              </p:cNvPr>
              <p:cNvSpPr txBox="1">
                <a:spLocks noRot="1" noChangeAspect="1" noMove="1" noResize="1" noEditPoints="1" noAdjustHandles="1" noChangeArrowheads="1" noChangeShapeType="1" noTextEdit="1"/>
              </p:cNvSpPr>
              <p:nvPr/>
            </p:nvSpPr>
            <p:spPr>
              <a:xfrm>
                <a:off x="838200" y="5552611"/>
                <a:ext cx="10236200" cy="978281"/>
              </a:xfrm>
              <a:prstGeom prst="rect">
                <a:avLst/>
              </a:prstGeom>
              <a:blipFill>
                <a:blip r:embed="rId8"/>
                <a:stretch>
                  <a:fillRect l="-655" t="-3750"/>
                </a:stretch>
              </a:blipFill>
            </p:spPr>
            <p:txBody>
              <a:bodyPr/>
              <a:lstStyle/>
              <a:p>
                <a:r>
                  <a:rPr lang="en-US">
                    <a:noFill/>
                  </a:rPr>
                  <a:t> </a:t>
                </a:r>
              </a:p>
            </p:txBody>
          </p:sp>
        </mc:Fallback>
      </mc:AlternateContent>
    </p:spTree>
    <p:extLst>
      <p:ext uri="{BB962C8B-B14F-4D97-AF65-F5344CB8AC3E}">
        <p14:creationId xmlns:p14="http://schemas.microsoft.com/office/powerpoint/2010/main" val="1356666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8B9E49C-5FAF-4403-971A-13DDA9B01961}"/>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From microstructure to tensors</a:t>
            </a:r>
            <a:endParaRPr lang="fr-BE" dirty="0">
              <a:solidFill>
                <a:schemeClr val="tx1">
                  <a:lumMod val="65000"/>
                  <a:lumOff val="35000"/>
                </a:schemeClr>
              </a:solidFill>
            </a:endParaRPr>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A6037796-198B-457F-9102-AB703A30501E}"/>
                  </a:ext>
                </a:extLst>
              </p:cNvPr>
              <p:cNvGraphicFramePr>
                <a:graphicFrameLocks/>
              </p:cNvGraphicFramePr>
              <p:nvPr>
                <p:extLst>
                  <p:ext uri="{D42A27DB-BD31-4B8C-83A1-F6EECF244321}">
                    <p14:modId xmlns:p14="http://schemas.microsoft.com/office/powerpoint/2010/main" val="3134944489"/>
                  </p:ext>
                </p:extLst>
              </p:nvPr>
            </p:nvGraphicFramePr>
            <p:xfrm>
              <a:off x="526775" y="1171559"/>
              <a:ext cx="4954119" cy="5206738"/>
            </p:xfrm>
            <a:graphic>
              <a:graphicData uri="http://schemas.microsoft.com/office/drawing/2017/model3d">
                <am3d:model3d r:embed="rId3">
                  <am3d:spPr>
                    <a:xfrm>
                      <a:off x="0" y="0"/>
                      <a:ext cx="4954119" cy="5206738"/>
                    </a:xfrm>
                    <a:prstGeom prst="rect">
                      <a:avLst/>
                    </a:prstGeom>
                  </am3d:spPr>
                  <am3d:camera>
                    <am3d:pos x="1883349" y="5132944" z="69381889"/>
                    <am3d:up dx="0" dy="36000000" dz="0"/>
                    <am3d:lookAt x="1883349" y="5132944" z="0"/>
                    <am3d:perspective fov="101323"/>
                  </am3d:camera>
                  <am3d:trans>
                    <am3d:meterPerModelUnit n="15960952" d="1000000"/>
                    <am3d:preTrans dx="7205" dy="-17935153" dz="-94011"/>
                    <am3d:scale>
                      <am3d:sx n="1000000" d="1000000"/>
                      <am3d:sy n="1000000" d="1000000"/>
                      <am3d:sz n="1000000" d="1000000"/>
                    </am3d:scale>
                    <am3d:rot ax="1200000" ay="1800000" az="600000"/>
                    <am3d:postTrans dx="0" dy="0" dz="0"/>
                  </am3d:trans>
                  <am3d:raster rName="Office3DRenderer" rVer="16.0.8326">
                    <am3d:blip r:embed="rId4"/>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A6037796-198B-457F-9102-AB703A30501E}"/>
                  </a:ext>
                </a:extLst>
              </p:cNvPr>
              <p:cNvPicPr>
                <a:picLocks noGrp="1" noRot="1" noChangeAspect="1" noMove="1" noResize="1" noEditPoints="1" noAdjustHandles="1" noChangeArrowheads="1" noChangeShapeType="1" noCrop="1"/>
              </p:cNvPicPr>
              <p:nvPr/>
            </p:nvPicPr>
            <p:blipFill>
              <a:blip r:embed="rId4"/>
              <a:stretch>
                <a:fillRect/>
              </a:stretch>
            </p:blipFill>
            <p:spPr>
              <a:xfrm>
                <a:off x="526775" y="1171559"/>
                <a:ext cx="4954119" cy="5206738"/>
              </a:xfrm>
              <a:prstGeom prst="rect">
                <a:avLst/>
              </a:prstGeom>
            </p:spPr>
          </p:pic>
        </mc:Fallback>
      </mc:AlternateContent>
      <p:sp>
        <p:nvSpPr>
          <p:cNvPr id="2" name="TextBox 1">
            <a:extLst>
              <a:ext uri="{FF2B5EF4-FFF2-40B4-BE49-F238E27FC236}">
                <a16:creationId xmlns:a16="http://schemas.microsoft.com/office/drawing/2014/main" id="{6B6A9199-232F-4167-BAE5-3FEE254EEBE4}"/>
              </a:ext>
            </a:extLst>
          </p:cNvPr>
          <p:cNvSpPr txBox="1"/>
          <p:nvPr/>
        </p:nvSpPr>
        <p:spPr>
          <a:xfrm>
            <a:off x="6539948" y="1610139"/>
            <a:ext cx="5125277" cy="1938992"/>
          </a:xfrm>
          <a:prstGeom prst="rect">
            <a:avLst/>
          </a:prstGeom>
          <a:noFill/>
        </p:spPr>
        <p:txBody>
          <a:bodyPr wrap="square" rtlCol="0">
            <a:spAutoFit/>
          </a:bodyPr>
          <a:lstStyle/>
          <a:p>
            <a:pPr marL="342900" indent="-342900">
              <a:buFont typeface="Arial" panose="020B0604020202020204" pitchFamily="34" charset="0"/>
              <a:buChar char="•"/>
            </a:pPr>
            <a:r>
              <a:rPr lang="en-US" sz="2000" dirty="0"/>
              <a:t>Voxel : 3D equivalent of a pixel</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objective of the different models is to give information about the structure present in a voxel</a:t>
            </a:r>
          </a:p>
          <a:p>
            <a:pPr marL="342900" indent="-342900">
              <a:buFont typeface="Arial" panose="020B0604020202020204" pitchFamily="34" charset="0"/>
              <a:buChar char="•"/>
            </a:pPr>
            <a:endParaRPr lang="en-US" sz="2000" dirty="0"/>
          </a:p>
        </p:txBody>
      </p:sp>
      <p:sp>
        <p:nvSpPr>
          <p:cNvPr id="5" name="Slide Number Placeholder 4">
            <a:extLst>
              <a:ext uri="{FF2B5EF4-FFF2-40B4-BE49-F238E27FC236}">
                <a16:creationId xmlns:a16="http://schemas.microsoft.com/office/drawing/2014/main" id="{AC242015-4330-48BD-BFD9-0A7B4CF2523C}"/>
              </a:ext>
            </a:extLst>
          </p:cNvPr>
          <p:cNvSpPr>
            <a:spLocks noGrp="1"/>
          </p:cNvSpPr>
          <p:nvPr>
            <p:ph type="sldNum" sz="quarter" idx="12"/>
          </p:nvPr>
        </p:nvSpPr>
        <p:spPr/>
        <p:txBody>
          <a:bodyPr/>
          <a:lstStyle/>
          <a:p>
            <a:fld id="{D5EA5BFB-2E93-4DAC-AFF6-B25943B8914F}" type="slidenum">
              <a:rPr lang="en-US" smtClean="0"/>
              <a:t>3</a:t>
            </a:fld>
            <a:endParaRPr lang="en-US"/>
          </a:p>
        </p:txBody>
      </p:sp>
      <p:cxnSp>
        <p:nvCxnSpPr>
          <p:cNvPr id="7" name="Straight Arrow Connector 6">
            <a:extLst>
              <a:ext uri="{FF2B5EF4-FFF2-40B4-BE49-F238E27FC236}">
                <a16:creationId xmlns:a16="http://schemas.microsoft.com/office/drawing/2014/main" id="{A551C3DB-CA2C-4E0E-845C-2C6BD8773E83}"/>
              </a:ext>
            </a:extLst>
          </p:cNvPr>
          <p:cNvCxnSpPr>
            <a:cxnSpLocks/>
          </p:cNvCxnSpPr>
          <p:nvPr/>
        </p:nvCxnSpPr>
        <p:spPr>
          <a:xfrm flipV="1">
            <a:off x="2923824" y="4834890"/>
            <a:ext cx="1545306" cy="320040"/>
          </a:xfrm>
          <a:prstGeom prst="straightConnector1">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A543FCA-8278-4050-A909-B5B709B6B009}"/>
              </a:ext>
            </a:extLst>
          </p:cNvPr>
          <p:cNvSpPr txBox="1"/>
          <p:nvPr/>
        </p:nvSpPr>
        <p:spPr>
          <a:xfrm rot="20868929">
            <a:off x="3342920" y="4970264"/>
            <a:ext cx="1051891" cy="369332"/>
          </a:xfrm>
          <a:prstGeom prst="rect">
            <a:avLst/>
          </a:prstGeom>
          <a:noFill/>
        </p:spPr>
        <p:txBody>
          <a:bodyPr wrap="none" rtlCol="0">
            <a:spAutoFit/>
          </a:bodyPr>
          <a:lstStyle/>
          <a:p>
            <a:r>
              <a:rPr lang="en-US" dirty="0">
                <a:solidFill>
                  <a:schemeClr val="bg2"/>
                </a:solidFill>
              </a:rPr>
              <a:t>1-2 [mm]</a:t>
            </a:r>
          </a:p>
        </p:txBody>
      </p:sp>
      <p:cxnSp>
        <p:nvCxnSpPr>
          <p:cNvPr id="10" name="Straight Arrow Connector 9">
            <a:extLst>
              <a:ext uri="{FF2B5EF4-FFF2-40B4-BE49-F238E27FC236}">
                <a16:creationId xmlns:a16="http://schemas.microsoft.com/office/drawing/2014/main" id="{AA53914E-4FE8-4A84-AF00-223323AE9A7C}"/>
              </a:ext>
            </a:extLst>
          </p:cNvPr>
          <p:cNvCxnSpPr>
            <a:cxnSpLocks/>
          </p:cNvCxnSpPr>
          <p:nvPr/>
        </p:nvCxnSpPr>
        <p:spPr>
          <a:xfrm rot="16846257" flipV="1">
            <a:off x="3816722" y="3542474"/>
            <a:ext cx="1545306" cy="320040"/>
          </a:xfrm>
          <a:prstGeom prst="straightConnector1">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295F232-01AB-4E28-9C36-FF2628CF83F5}"/>
              </a:ext>
            </a:extLst>
          </p:cNvPr>
          <p:cNvSpPr txBox="1"/>
          <p:nvPr/>
        </p:nvSpPr>
        <p:spPr>
          <a:xfrm rot="16115186">
            <a:off x="4235818" y="3677848"/>
            <a:ext cx="1051891" cy="369332"/>
          </a:xfrm>
          <a:prstGeom prst="rect">
            <a:avLst/>
          </a:prstGeom>
          <a:noFill/>
        </p:spPr>
        <p:txBody>
          <a:bodyPr wrap="none" rtlCol="0">
            <a:spAutoFit/>
          </a:bodyPr>
          <a:lstStyle/>
          <a:p>
            <a:r>
              <a:rPr lang="en-US" dirty="0">
                <a:solidFill>
                  <a:schemeClr val="bg2"/>
                </a:solidFill>
              </a:rPr>
              <a:t>1-2 [mm]</a:t>
            </a:r>
          </a:p>
        </p:txBody>
      </p:sp>
    </p:spTree>
    <p:extLst>
      <p:ext uri="{BB962C8B-B14F-4D97-AF65-F5344CB8AC3E}">
        <p14:creationId xmlns:p14="http://schemas.microsoft.com/office/powerpoint/2010/main" val="3052861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3962B93-2732-40A8-B5F7-B45E5A617FA1}"/>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DIAMOND outputs per compartment</a:t>
            </a:r>
            <a:endParaRPr lang="fr-BE" dirty="0">
              <a:solidFill>
                <a:schemeClr val="tx1">
                  <a:lumMod val="65000"/>
                  <a:lumOff val="35000"/>
                </a:schemeClr>
              </a:solidFill>
            </a:endParaRPr>
          </a:p>
        </p:txBody>
      </p:sp>
      <p:pic>
        <p:nvPicPr>
          <p:cNvPr id="5" name="Graphic 4" descr="Cube">
            <a:extLst>
              <a:ext uri="{FF2B5EF4-FFF2-40B4-BE49-F238E27FC236}">
                <a16:creationId xmlns:a16="http://schemas.microsoft.com/office/drawing/2014/main" id="{336CBA39-F9F3-4054-8DDF-D12F08975E7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2673" y="2874236"/>
            <a:ext cx="1361441" cy="1361441"/>
          </a:xfrm>
          <a:prstGeom prst="rect">
            <a:avLst/>
          </a:prstGeom>
        </p:spPr>
      </p:pic>
      <p:cxnSp>
        <p:nvCxnSpPr>
          <p:cNvPr id="6" name="Connector: Elbow 5">
            <a:extLst>
              <a:ext uri="{FF2B5EF4-FFF2-40B4-BE49-F238E27FC236}">
                <a16:creationId xmlns:a16="http://schemas.microsoft.com/office/drawing/2014/main" id="{53AEFC59-9039-475B-A67B-0D9B85C7B5A1}"/>
              </a:ext>
            </a:extLst>
          </p:cNvPr>
          <p:cNvCxnSpPr>
            <a:cxnSpLocks/>
            <a:stCxn id="5" idx="3"/>
          </p:cNvCxnSpPr>
          <p:nvPr/>
        </p:nvCxnSpPr>
        <p:spPr>
          <a:xfrm flipV="1">
            <a:off x="1734114" y="1610368"/>
            <a:ext cx="2001016" cy="1944589"/>
          </a:xfrm>
          <a:prstGeom prst="bentConnector3">
            <a:avLst>
              <a:gd name="adj1" fmla="val 50000"/>
            </a:avLst>
          </a:prstGeom>
          <a:ln w="571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Cylinder 12">
            <a:extLst>
              <a:ext uri="{FF2B5EF4-FFF2-40B4-BE49-F238E27FC236}">
                <a16:creationId xmlns:a16="http://schemas.microsoft.com/office/drawing/2014/main" id="{A54C039E-91FB-4D16-BDE2-C025BAC1974B}"/>
              </a:ext>
            </a:extLst>
          </p:cNvPr>
          <p:cNvSpPr/>
          <p:nvPr/>
        </p:nvSpPr>
        <p:spPr>
          <a:xfrm rot="6656484">
            <a:off x="4201124" y="1248841"/>
            <a:ext cx="267509" cy="1152728"/>
          </a:xfrm>
          <a:prstGeom prst="can">
            <a:avLst/>
          </a:prstGeom>
          <a:solidFill>
            <a:schemeClr val="accent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Connector: Elbow 13">
            <a:extLst>
              <a:ext uri="{FF2B5EF4-FFF2-40B4-BE49-F238E27FC236}">
                <a16:creationId xmlns:a16="http://schemas.microsoft.com/office/drawing/2014/main" id="{0E5F397D-D869-4E3E-8275-5B2685B52A81}"/>
              </a:ext>
            </a:extLst>
          </p:cNvPr>
          <p:cNvCxnSpPr>
            <a:cxnSpLocks/>
          </p:cNvCxnSpPr>
          <p:nvPr/>
        </p:nvCxnSpPr>
        <p:spPr>
          <a:xfrm flipV="1">
            <a:off x="1734114" y="3554957"/>
            <a:ext cx="2014665" cy="1"/>
          </a:xfrm>
          <a:prstGeom prst="bentConnector3">
            <a:avLst>
              <a:gd name="adj1" fmla="val 50000"/>
            </a:avLst>
          </a:prstGeom>
          <a:ln w="571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Cylinder 16">
            <a:extLst>
              <a:ext uri="{FF2B5EF4-FFF2-40B4-BE49-F238E27FC236}">
                <a16:creationId xmlns:a16="http://schemas.microsoft.com/office/drawing/2014/main" id="{DAF889BC-C5C6-494D-B98D-DF29E56D7562}"/>
              </a:ext>
            </a:extLst>
          </p:cNvPr>
          <p:cNvSpPr/>
          <p:nvPr/>
        </p:nvSpPr>
        <p:spPr>
          <a:xfrm rot="4353339">
            <a:off x="4191329" y="2938209"/>
            <a:ext cx="267509" cy="1152728"/>
          </a:xfrm>
          <a:prstGeom prst="can">
            <a:avLst/>
          </a:prstGeom>
          <a:solidFill>
            <a:schemeClr val="accent6"/>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Connector: Elbow 19">
            <a:extLst>
              <a:ext uri="{FF2B5EF4-FFF2-40B4-BE49-F238E27FC236}">
                <a16:creationId xmlns:a16="http://schemas.microsoft.com/office/drawing/2014/main" id="{E176B8AB-5845-4568-B351-D487C8E6C195}"/>
              </a:ext>
            </a:extLst>
          </p:cNvPr>
          <p:cNvCxnSpPr>
            <a:cxnSpLocks/>
            <a:stCxn id="5" idx="3"/>
            <a:endCxn id="11" idx="1"/>
          </p:cNvCxnSpPr>
          <p:nvPr/>
        </p:nvCxnSpPr>
        <p:spPr>
          <a:xfrm>
            <a:off x="1734114" y="3554957"/>
            <a:ext cx="2006956" cy="1867601"/>
          </a:xfrm>
          <a:prstGeom prst="bentConnector3">
            <a:avLst>
              <a:gd name="adj1" fmla="val 50000"/>
            </a:avLst>
          </a:prstGeom>
          <a:ln w="571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B7C3960D-3C87-473D-B303-70D02AFA13BD}"/>
                  </a:ext>
                </a:extLst>
              </p:cNvPr>
              <p:cNvSpPr txBox="1"/>
              <p:nvPr/>
            </p:nvSpPr>
            <p:spPr>
              <a:xfrm>
                <a:off x="6228892" y="1317748"/>
                <a:ext cx="5592265" cy="4222503"/>
              </a:xfrm>
              <a:prstGeom prst="rect">
                <a:avLst/>
              </a:prstGeom>
              <a:noFill/>
            </p:spPr>
            <p:txBody>
              <a:bodyPr wrap="square" rtlCol="0">
                <a:spAutoFit/>
              </a:bodyPr>
              <a:lstStyle/>
              <a:p>
                <a:pPr marL="285750" indent="-285750">
                  <a:buFont typeface="Arial" panose="020B0604020202020204" pitchFamily="34" charset="0"/>
                  <a:buChar char="•"/>
                </a:pPr>
                <a:r>
                  <a:rPr lang="en-US" sz="2000" dirty="0"/>
                  <a:t>Volume fraction (</a:t>
                </a:r>
                <a:r>
                  <a:rPr lang="en-US" sz="2000" dirty="0">
                    <a:latin typeface="Consolas" panose="020B0609020204030204" pitchFamily="49" charset="0"/>
                  </a:rPr>
                  <a:t>fraction</a:t>
                </a:r>
                <a:r>
                  <a:rPr lang="en-US" sz="2000" dirty="0"/>
                  <a:t>)</a:t>
                </a:r>
              </a:p>
              <a:p>
                <a:pPr marL="285750" indent="-285750">
                  <a:buFont typeface="Arial" panose="020B0604020202020204" pitchFamily="34" charset="0"/>
                  <a:buChar char="•"/>
                </a:pPr>
                <a:r>
                  <a:rPr lang="en-US" sz="2000" dirty="0"/>
                  <a:t>Homogeneity factor (</a:t>
                </a:r>
                <a:r>
                  <a:rPr lang="en-US" sz="2000" dirty="0">
                    <a:latin typeface="Consolas" panose="020B0609020204030204" pitchFamily="49" charset="0"/>
                  </a:rPr>
                  <a:t>kappa</a:t>
                </a:r>
                <a:r>
                  <a:rPr lang="en-US" sz="2000" dirty="0"/>
                  <a:t> &amp; </a:t>
                </a:r>
                <a:r>
                  <a:rPr lang="en-US" sz="2000" dirty="0" err="1">
                    <a:latin typeface="Consolas" panose="020B0609020204030204" pitchFamily="49" charset="0"/>
                  </a:rPr>
                  <a:t>logKappa</a:t>
                </a:r>
                <a:r>
                  <a:rPr lang="en-US" sz="2000" dirty="0"/>
                  <a:t>) </a:t>
                </a:r>
              </a:p>
              <a:p>
                <a:pPr marL="285750" indent="-285750">
                  <a:buFont typeface="Arial" panose="020B0604020202020204" pitchFamily="34" charset="0"/>
                  <a:buChar char="•"/>
                </a:pPr>
                <a:r>
                  <a:rPr lang="en-US" sz="2000" dirty="0"/>
                  <a:t>Heterogeneity factor (</a:t>
                </a:r>
                <a:r>
                  <a:rPr lang="en-US" sz="2000" dirty="0">
                    <a:latin typeface="Consolas" panose="020B0609020204030204" pitchFamily="49" charset="0"/>
                  </a:rPr>
                  <a:t>HEI</a:t>
                </a:r>
                <a:r>
                  <a:rPr lang="en-US" sz="2000" dirty="0"/>
                  <a:t>) :</a:t>
                </a:r>
              </a:p>
              <a:p>
                <a:pPr algn="ctr"/>
                <a14:m>
                  <m:oMath xmlns:m="http://schemas.openxmlformats.org/officeDocument/2006/math">
                    <m:r>
                      <a:rPr lang="en-US" sz="2000" b="0" i="1" smtClean="0">
                        <a:latin typeface="Cambria Math" panose="02040503050406030204" pitchFamily="18" charset="0"/>
                      </a:rPr>
                      <m:t>𝐻𝐸𝐼</m:t>
                    </m:r>
                    <m:r>
                      <a:rPr lang="en-US" sz="2000" b="0" i="1" smtClean="0">
                        <a:latin typeface="Cambria Math" panose="02040503050406030204" pitchFamily="18" charset="0"/>
                      </a:rPr>
                      <m:t>=</m:t>
                    </m:r>
                  </m:oMath>
                </a14:m>
                <a:r>
                  <a:rPr lang="en-US" sz="2000" dirty="0"/>
                  <a:t> </a:t>
                </a:r>
                <a14:m>
                  <m:oMath xmlns:m="http://schemas.openxmlformats.org/officeDocument/2006/math">
                    <m:f>
                      <m:fPr>
                        <m:ctrlPr>
                          <a:rPr lang="en-US" sz="2000" i="1">
                            <a:latin typeface="Cambria Math" panose="02040503050406030204" pitchFamily="18" charset="0"/>
                          </a:rPr>
                        </m:ctrlPr>
                      </m:fPr>
                      <m:num>
                        <m:r>
                          <a:rPr lang="en-US" sz="2000" i="1">
                            <a:latin typeface="Cambria Math" panose="02040503050406030204" pitchFamily="18" charset="0"/>
                          </a:rPr>
                          <m:t>2</m:t>
                        </m:r>
                      </m:num>
                      <m:den>
                        <m:r>
                          <a:rPr lang="en-US" sz="2000" i="1">
                            <a:latin typeface="Cambria Math" panose="02040503050406030204" pitchFamily="18" charset="0"/>
                          </a:rPr>
                          <m:t>𝜋</m:t>
                        </m:r>
                      </m:den>
                    </m:f>
                    <m:func>
                      <m:funcPr>
                        <m:ctrlPr>
                          <a:rPr lang="en-US" sz="2000" i="1">
                            <a:latin typeface="Cambria Math" panose="02040503050406030204" pitchFamily="18" charset="0"/>
                          </a:rPr>
                        </m:ctrlPr>
                      </m:funcPr>
                      <m:fName>
                        <m:r>
                          <m:rPr>
                            <m:sty m:val="p"/>
                          </m:rPr>
                          <a:rPr lang="en-US" sz="2000">
                            <a:latin typeface="Cambria Math" panose="02040503050406030204" pitchFamily="18" charset="0"/>
                          </a:rPr>
                          <m:t>arctan</m:t>
                        </m:r>
                      </m:fName>
                      <m:e>
                        <m:r>
                          <a:rPr lang="en-US" sz="2000" i="1">
                            <a:latin typeface="Cambria Math" panose="02040503050406030204" pitchFamily="18" charset="0"/>
                          </a:rPr>
                          <m:t>(</m:t>
                        </m:r>
                        <m:f>
                          <m:fPr>
                            <m:type m:val="lin"/>
                            <m:ctrlPr>
                              <a:rPr lang="en-US" sz="2000" i="1">
                                <a:latin typeface="Cambria Math" panose="02040503050406030204" pitchFamily="18" charset="0"/>
                              </a:rPr>
                            </m:ctrlPr>
                          </m:fPr>
                          <m:num>
                            <m:r>
                              <a:rPr lang="en-US" sz="2000" i="1">
                                <a:latin typeface="Cambria Math" panose="02040503050406030204" pitchFamily="18" charset="0"/>
                              </a:rPr>
                              <m:t>1</m:t>
                            </m:r>
                          </m:num>
                          <m:den>
                            <m:r>
                              <a:rPr lang="en-US" sz="2000" i="1">
                                <a:solidFill>
                                  <a:schemeClr val="accent2">
                                    <a:lumMod val="75000"/>
                                  </a:schemeClr>
                                </a:solidFill>
                                <a:latin typeface="Cambria Math" panose="02040503050406030204" pitchFamily="18" charset="0"/>
                              </a:rPr>
                              <m:t>𝜅</m:t>
                            </m:r>
                            <m:r>
                              <a:rPr lang="en-US" sz="2000" i="1">
                                <a:latin typeface="Cambria Math" panose="02040503050406030204" pitchFamily="18" charset="0"/>
                              </a:rPr>
                              <m:t>)</m:t>
                            </m:r>
                          </m:den>
                        </m:f>
                      </m:e>
                    </m:func>
                  </m:oMath>
                </a14:m>
                <a:endParaRPr lang="en-US" sz="2000" dirty="0"/>
              </a:p>
              <a:p>
                <a:pPr algn="ctr"/>
                <a:endParaRPr lang="en-US" sz="2000" dirty="0"/>
              </a:p>
              <a:p>
                <a:pPr algn="ctr"/>
                <a:endParaRPr lang="en-US" sz="2000" dirty="0"/>
              </a:p>
              <a:p>
                <a:r>
                  <a:rPr lang="en-US" sz="2000" dirty="0"/>
                  <a:t>…</a:t>
                </a:r>
              </a:p>
              <a:p>
                <a:endParaRPr lang="en-US" sz="2000" dirty="0"/>
              </a:p>
              <a:p>
                <a:endParaRPr lang="en-US" sz="2000" dirty="0"/>
              </a:p>
              <a:p>
                <a:endParaRPr lang="en-US" sz="2000" dirty="0"/>
              </a:p>
              <a:p>
                <a:endParaRPr lang="en-US" sz="2000" dirty="0"/>
              </a:p>
              <a:p>
                <a:endParaRPr lang="en-US" sz="2000" dirty="0"/>
              </a:p>
              <a:p>
                <a:r>
                  <a:rPr lang="en-US" sz="2000" dirty="0"/>
                  <a:t>…</a:t>
                </a:r>
              </a:p>
            </p:txBody>
          </p:sp>
        </mc:Choice>
        <mc:Fallback xmlns="">
          <p:sp>
            <p:nvSpPr>
              <p:cNvPr id="26" name="TextBox 25">
                <a:extLst>
                  <a:ext uri="{FF2B5EF4-FFF2-40B4-BE49-F238E27FC236}">
                    <a16:creationId xmlns:a16="http://schemas.microsoft.com/office/drawing/2014/main" id="{B7C3960D-3C87-473D-B303-70D02AFA13BD}"/>
                  </a:ext>
                </a:extLst>
              </p:cNvPr>
              <p:cNvSpPr txBox="1">
                <a:spLocks noRot="1" noChangeAspect="1" noMove="1" noResize="1" noEditPoints="1" noAdjustHandles="1" noChangeArrowheads="1" noChangeShapeType="1" noTextEdit="1"/>
              </p:cNvSpPr>
              <p:nvPr/>
            </p:nvSpPr>
            <p:spPr>
              <a:xfrm>
                <a:off x="6228892" y="1317748"/>
                <a:ext cx="5592265" cy="4222503"/>
              </a:xfrm>
              <a:prstGeom prst="rect">
                <a:avLst/>
              </a:prstGeom>
              <a:blipFill>
                <a:blip r:embed="rId4"/>
                <a:stretch>
                  <a:fillRect l="-1200" t="-722" b="-1587"/>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98842568-D694-4AB9-B9BB-9D88E417E306}"/>
              </a:ext>
            </a:extLst>
          </p:cNvPr>
          <p:cNvSpPr/>
          <p:nvPr/>
        </p:nvSpPr>
        <p:spPr>
          <a:xfrm>
            <a:off x="3741070" y="4776515"/>
            <a:ext cx="1179907" cy="1292086"/>
          </a:xfrm>
          <a:prstGeom prst="rect">
            <a:avLst/>
          </a:prstGeom>
          <a:solidFill>
            <a:srgbClr val="EE6B62"/>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ight Brace 29">
            <a:extLst>
              <a:ext uri="{FF2B5EF4-FFF2-40B4-BE49-F238E27FC236}">
                <a16:creationId xmlns:a16="http://schemas.microsoft.com/office/drawing/2014/main" id="{7361CA9C-2EAA-4AA1-BEA7-7CAB8A568F8A}"/>
              </a:ext>
            </a:extLst>
          </p:cNvPr>
          <p:cNvSpPr/>
          <p:nvPr/>
        </p:nvSpPr>
        <p:spPr>
          <a:xfrm>
            <a:off x="5486400" y="1145617"/>
            <a:ext cx="177071" cy="1452514"/>
          </a:xfrm>
          <a:prstGeom prst="rightBrace">
            <a:avLst/>
          </a:prstGeom>
          <a:noFill/>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Right Brace 30">
            <a:extLst>
              <a:ext uri="{FF2B5EF4-FFF2-40B4-BE49-F238E27FC236}">
                <a16:creationId xmlns:a16="http://schemas.microsoft.com/office/drawing/2014/main" id="{63838784-ED2B-4690-8ECD-EE3FCD3D744A}"/>
              </a:ext>
            </a:extLst>
          </p:cNvPr>
          <p:cNvSpPr/>
          <p:nvPr/>
        </p:nvSpPr>
        <p:spPr>
          <a:xfrm>
            <a:off x="5486400" y="2828699"/>
            <a:ext cx="177071" cy="1452514"/>
          </a:xfrm>
          <a:prstGeom prst="rightBrace">
            <a:avLst/>
          </a:prstGeom>
          <a:noFill/>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Right Brace 31">
            <a:extLst>
              <a:ext uri="{FF2B5EF4-FFF2-40B4-BE49-F238E27FC236}">
                <a16:creationId xmlns:a16="http://schemas.microsoft.com/office/drawing/2014/main" id="{F47B79DC-E2CB-4DED-8BA6-6E3D551B52E7}"/>
              </a:ext>
            </a:extLst>
          </p:cNvPr>
          <p:cNvSpPr/>
          <p:nvPr/>
        </p:nvSpPr>
        <p:spPr>
          <a:xfrm>
            <a:off x="5486399" y="4696301"/>
            <a:ext cx="177071" cy="1452514"/>
          </a:xfrm>
          <a:prstGeom prst="rightBrace">
            <a:avLst/>
          </a:prstGeom>
          <a:noFill/>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Slide Number Placeholder 32">
            <a:extLst>
              <a:ext uri="{FF2B5EF4-FFF2-40B4-BE49-F238E27FC236}">
                <a16:creationId xmlns:a16="http://schemas.microsoft.com/office/drawing/2014/main" id="{4AD4316A-294C-4C60-9EAB-8CE1AA295986}"/>
              </a:ext>
            </a:extLst>
          </p:cNvPr>
          <p:cNvSpPr>
            <a:spLocks noGrp="1"/>
          </p:cNvSpPr>
          <p:nvPr>
            <p:ph type="sldNum" sz="quarter" idx="12"/>
          </p:nvPr>
        </p:nvSpPr>
        <p:spPr/>
        <p:txBody>
          <a:bodyPr/>
          <a:lstStyle/>
          <a:p>
            <a:fld id="{D5EA5BFB-2E93-4DAC-AFF6-B25943B8914F}" type="slidenum">
              <a:rPr lang="en-US" smtClean="0"/>
              <a:t>30</a:t>
            </a:fld>
            <a:endParaRPr lang="en-US"/>
          </a:p>
        </p:txBody>
      </p:sp>
    </p:spTree>
    <p:extLst>
      <p:ext uri="{BB962C8B-B14F-4D97-AF65-F5344CB8AC3E}">
        <p14:creationId xmlns:p14="http://schemas.microsoft.com/office/powerpoint/2010/main" val="3726158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7ACFF51-AD03-4309-A3E1-A54D83D07C32}"/>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Diffusion tensor imaging (DTI)</a:t>
            </a:r>
            <a:endParaRPr lang="fr-BE" dirty="0">
              <a:solidFill>
                <a:schemeClr val="tx1">
                  <a:lumMod val="65000"/>
                  <a:lumOff val="35000"/>
                </a:schemeClr>
              </a:solidFill>
            </a:endParaRPr>
          </a:p>
        </p:txBody>
      </p:sp>
      <mc:AlternateContent xmlns:mc="http://schemas.openxmlformats.org/markup-compatibility/2006">
        <mc:Choice xmlns:am3d="http://schemas.microsoft.com/office/drawing/2017/model3d" Requires="am3d">
          <p:graphicFrame>
            <p:nvGraphicFramePr>
              <p:cNvPr id="5" name="3D Model 4">
                <a:extLst>
                  <a:ext uri="{FF2B5EF4-FFF2-40B4-BE49-F238E27FC236}">
                    <a16:creationId xmlns:a16="http://schemas.microsoft.com/office/drawing/2014/main" id="{6B6D611B-6FD5-4170-9FE1-B950B2CF322C}"/>
                  </a:ext>
                </a:extLst>
              </p:cNvPr>
              <p:cNvGraphicFramePr>
                <a:graphicFrameLocks noChangeAspect="1"/>
              </p:cNvGraphicFramePr>
              <p:nvPr/>
            </p:nvGraphicFramePr>
            <p:xfrm>
              <a:off x="4819964" y="4497495"/>
              <a:ext cx="1840264" cy="1109115"/>
            </p:xfrm>
            <a:graphic>
              <a:graphicData uri="http://schemas.microsoft.com/office/drawing/2017/model3d">
                <am3d:model3d r:embed="rId2">
                  <am3d:spPr>
                    <a:xfrm>
                      <a:off x="0" y="0"/>
                      <a:ext cx="1840264" cy="1109115"/>
                    </a:xfrm>
                    <a:prstGeom prst="rect">
                      <a:avLst/>
                    </a:prstGeom>
                  </am3d:spPr>
                  <am3d:camera>
                    <am3d:pos x="0" y="0" z="49889486"/>
                    <am3d:up dx="0" dy="36000000" dz="0"/>
                    <am3d:lookAt x="0" y="0" z="0"/>
                    <am3d:perspective fov="2700000"/>
                  </am3d:camera>
                  <am3d:trans>
                    <am3d:meterPerModelUnit n="12499995" d="1000000"/>
                    <am3d:preTrans dx="-32" dy="-8999996" dz="0"/>
                    <am3d:scale>
                      <am3d:sx n="1000000" d="1000000"/>
                      <am3d:sy n="1000000" d="1000000"/>
                      <am3d:sz n="1000000" d="1000000"/>
                    </am3d:scale>
                    <am3d:rot ax="1200000" ay="1800000" az="600000"/>
                    <am3d:postTrans dx="0" dy="0" dz="0"/>
                  </am3d:trans>
                  <am3d:raster rName="Office3DRenderer" rVer="16.0.8326">
                    <am3d:blip r:embed="rId3"/>
                  </am3d:raster>
                  <am3d:objViewport viewportSz="250577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a:extLst>
                  <a:ext uri="{FF2B5EF4-FFF2-40B4-BE49-F238E27FC236}">
                    <a16:creationId xmlns:a16="http://schemas.microsoft.com/office/drawing/2014/main" id="{6B6D611B-6FD5-4170-9FE1-B950B2CF322C}"/>
                  </a:ext>
                </a:extLst>
              </p:cNvPr>
              <p:cNvPicPr>
                <a:picLocks noGrp="1" noRot="1" noChangeAspect="1" noMove="1" noResize="1" noEditPoints="1" noAdjustHandles="1" noChangeArrowheads="1" noChangeShapeType="1" noCrop="1"/>
              </p:cNvPicPr>
              <p:nvPr/>
            </p:nvPicPr>
            <p:blipFill>
              <a:blip r:embed="rId3"/>
              <a:stretch>
                <a:fillRect/>
              </a:stretch>
            </p:blipFill>
            <p:spPr>
              <a:xfrm>
                <a:off x="4819964" y="4497495"/>
                <a:ext cx="1840264" cy="110911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943BD224-4099-4E5C-B7E3-6E47B37BF523}"/>
                  </a:ext>
                </a:extLst>
              </p:cNvPr>
              <p:cNvGraphicFramePr>
                <a:graphicFrameLocks noChangeAspect="1"/>
              </p:cNvGraphicFramePr>
              <p:nvPr/>
            </p:nvGraphicFramePr>
            <p:xfrm>
              <a:off x="2120226" y="3762464"/>
              <a:ext cx="2193034" cy="2407584"/>
            </p:xfrm>
            <a:graphic>
              <a:graphicData uri="http://schemas.microsoft.com/office/drawing/2017/model3d">
                <am3d:model3d r:embed="rId4">
                  <am3d:spPr>
                    <a:xfrm>
                      <a:off x="0" y="0"/>
                      <a:ext cx="2193034" cy="2407584"/>
                    </a:xfrm>
                    <a:prstGeom prst="rect">
                      <a:avLst/>
                    </a:prstGeom>
                  </am3d:spPr>
                  <am3d:camera>
                    <am3d:pos x="0" y="0" z="80868232"/>
                    <am3d:up dx="0" dy="36000000" dz="0"/>
                    <am3d:lookAt x="0" y="0" z="0"/>
                    <am3d:perspective fov="2700000"/>
                  </am3d:camera>
                  <am3d:trans>
                    <am3d:meterPerModelUnit n="24417631" d="1000000"/>
                    <am3d:preTrans dx="0" dy="-17580679" dz="199546"/>
                    <am3d:scale>
                      <am3d:sx n="1000000" d="1000000"/>
                      <am3d:sy n="1000000" d="1000000"/>
                      <am3d:sz n="1000000" d="1000000"/>
                    </am3d:scale>
                    <am3d:rot ax="1200000" ay="1800000" az="600000"/>
                    <am3d:postTrans dx="0" dy="0" dz="0"/>
                  </am3d:trans>
                  <am3d:raster rName="Office3DRenderer" rVer="16.0.8326">
                    <am3d:blip r:embed="rId5"/>
                  </am3d:raster>
                  <am3d:objViewport viewportSz="25716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943BD224-4099-4E5C-B7E3-6E47B37BF523}"/>
                  </a:ext>
                </a:extLst>
              </p:cNvPr>
              <p:cNvPicPr>
                <a:picLocks noGrp="1" noRot="1" noChangeAspect="1" noMove="1" noResize="1" noEditPoints="1" noAdjustHandles="1" noChangeArrowheads="1" noChangeShapeType="1" noCrop="1"/>
              </p:cNvPicPr>
              <p:nvPr/>
            </p:nvPicPr>
            <p:blipFill>
              <a:blip r:embed="rId5"/>
              <a:stretch>
                <a:fillRect/>
              </a:stretch>
            </p:blipFill>
            <p:spPr>
              <a:xfrm>
                <a:off x="2120226" y="3762464"/>
                <a:ext cx="2193034" cy="240758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DA381C7A-DD0B-4F7C-9B9D-44EF59E61934}"/>
                  </a:ext>
                </a:extLst>
              </p:cNvPr>
              <p:cNvGraphicFramePr>
                <a:graphicFrameLocks noChangeAspect="1"/>
              </p:cNvGraphicFramePr>
              <p:nvPr/>
            </p:nvGraphicFramePr>
            <p:xfrm>
              <a:off x="5740096" y="4628420"/>
              <a:ext cx="827570" cy="847264"/>
            </p:xfrm>
            <a:graphic>
              <a:graphicData uri="http://schemas.microsoft.com/office/drawing/2017/model3d">
                <am3d:model3d r:embed="rId6">
                  <am3d:spPr>
                    <a:xfrm>
                      <a:off x="0" y="0"/>
                      <a:ext cx="827570" cy="847264"/>
                    </a:xfrm>
                    <a:prstGeom prst="rect">
                      <a:avLst/>
                    </a:prstGeom>
                  </am3d:spPr>
                  <am3d:camera>
                    <am3d:pos x="0" y="0" z="50098162"/>
                    <am3d:up dx="0" dy="36000000" dz="0"/>
                    <am3d:lookAt x="0" y="0" z="0"/>
                    <am3d:perspective fov="2700000"/>
                  </am3d:camera>
                  <am3d:trans>
                    <am3d:meterPerModelUnit n="24691355" d="1000000"/>
                    <am3d:preTrans dx="-4222217" dy="-21999974" dz="-17555554"/>
                    <am3d:scale>
                      <am3d:sx n="1000000" d="1000000"/>
                      <am3d:sy n="1000000" d="1000000"/>
                      <am3d:sz n="1000000" d="1000000"/>
                    </am3d:scale>
                    <am3d:rot ax="1207441" ay="2268370" az="740852"/>
                    <am3d:postTrans dx="0" dy="0" dz="0"/>
                  </am3d:trans>
                  <am3d:raster rName="Office3DRenderer" rVer="16.0.8326">
                    <am3d:blip r:embed="rId7"/>
                  </am3d:raster>
                  <am3d:objViewport viewportSz="135366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DA381C7A-DD0B-4F7C-9B9D-44EF59E61934}"/>
                  </a:ext>
                </a:extLst>
              </p:cNvPr>
              <p:cNvPicPr>
                <a:picLocks noGrp="1" noRot="1" noChangeAspect="1" noMove="1" noResize="1" noEditPoints="1" noAdjustHandles="1" noChangeArrowheads="1" noChangeShapeType="1" noCrop="1"/>
              </p:cNvPicPr>
              <p:nvPr/>
            </p:nvPicPr>
            <p:blipFill>
              <a:blip r:embed="rId7"/>
              <a:stretch>
                <a:fillRect/>
              </a:stretch>
            </p:blipFill>
            <p:spPr>
              <a:xfrm>
                <a:off x="5740096" y="4628420"/>
                <a:ext cx="827570" cy="84726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D9FFF6CD-3BD6-4B92-BA53-C0F71063CEEC}"/>
                  </a:ext>
                </a:extLst>
              </p:cNvPr>
              <p:cNvGraphicFramePr>
                <a:graphicFrameLocks noChangeAspect="1"/>
              </p:cNvGraphicFramePr>
              <p:nvPr/>
            </p:nvGraphicFramePr>
            <p:xfrm>
              <a:off x="2120226" y="1151908"/>
              <a:ext cx="2193032" cy="2413279"/>
            </p:xfrm>
            <a:graphic>
              <a:graphicData uri="http://schemas.microsoft.com/office/drawing/2017/model3d">
                <am3d:model3d r:embed="rId8">
                  <am3d:spPr>
                    <a:xfrm>
                      <a:off x="0" y="0"/>
                      <a:ext cx="2193032" cy="2413279"/>
                    </a:xfrm>
                    <a:prstGeom prst="rect">
                      <a:avLst/>
                    </a:prstGeom>
                  </am3d:spPr>
                  <am3d:camera>
                    <am3d:pos x="0" y="0" z="81469167"/>
                    <am3d:up dx="0" dy="36000000" dz="0"/>
                    <am3d:lookAt x="0" y="0" z="0"/>
                    <am3d:perspective fov="2700000"/>
                  </am3d:camera>
                  <am3d:trans>
                    <am3d:meterPerModelUnit n="24691342" d="1000000"/>
                    <am3d:preTrans dx="0" dy="-17777751" dz="0"/>
                    <am3d:scale>
                      <am3d:sx n="1000000" d="1000000"/>
                      <am3d:sy n="1000000" d="1000000"/>
                      <am3d:sz n="1000000" d="1000000"/>
                    </am3d:scale>
                    <am3d:rot ax="1200000" ay="1800000" az="600000"/>
                    <am3d:postTrans dx="0" dy="0" dz="0"/>
                  </am3d:trans>
                  <am3d:raster rName="Office3DRenderer" rVer="16.0.8326">
                    <am3d:blip r:embed="rId9"/>
                  </am3d:raster>
                  <am3d:objViewport viewportSz="257736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D9FFF6CD-3BD6-4B92-BA53-C0F71063CEEC}"/>
                  </a:ext>
                </a:extLst>
              </p:cNvPr>
              <p:cNvPicPr>
                <a:picLocks noGrp="1" noRot="1" noChangeAspect="1" noMove="1" noResize="1" noEditPoints="1" noAdjustHandles="1" noChangeArrowheads="1" noChangeShapeType="1" noCrop="1"/>
              </p:cNvPicPr>
              <p:nvPr/>
            </p:nvPicPr>
            <p:blipFill>
              <a:blip r:embed="rId9"/>
              <a:stretch>
                <a:fillRect/>
              </a:stretch>
            </p:blipFill>
            <p:spPr>
              <a:xfrm>
                <a:off x="2120226" y="1151908"/>
                <a:ext cx="2193032" cy="2413279"/>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7A1CDF64-2866-40E0-A830-7951C94F6751}"/>
                  </a:ext>
                </a:extLst>
              </p:cNvPr>
              <p:cNvGraphicFramePr>
                <a:graphicFrameLocks noChangeAspect="1"/>
              </p:cNvGraphicFramePr>
              <p:nvPr/>
            </p:nvGraphicFramePr>
            <p:xfrm>
              <a:off x="5164609" y="1783060"/>
              <a:ext cx="1150972" cy="1150972"/>
            </p:xfrm>
            <a:graphic>
              <a:graphicData uri="http://schemas.microsoft.com/office/drawing/2017/model3d">
                <am3d:model3d r:embed="rId10">
                  <am3d:spPr>
                    <a:xfrm>
                      <a:off x="0" y="0"/>
                      <a:ext cx="1150972" cy="1150972"/>
                    </a:xfrm>
                    <a:prstGeom prst="rect">
                      <a:avLst/>
                    </a:prstGeom>
                  </am3d:spPr>
                  <am3d:camera>
                    <am3d:pos x="0" y="0" z="81469159"/>
                    <am3d:up dx="0" dy="36000000" dz="0"/>
                    <am3d:lookAt x="0" y="0" z="0"/>
                    <am3d:perspective fov="2700000"/>
                  </am3d:camera>
                  <am3d:trans>
                    <am3d:meterPerModelUnit n="24999991" d="1000000"/>
                    <am3d:preTrans dx="-107" dy="-18000000" dz="-20"/>
                    <am3d:scale>
                      <am3d:sx n="1000000" d="1000000"/>
                      <am3d:sy n="1000000" d="1000000"/>
                      <am3d:sz n="1000000" d="1000000"/>
                    </am3d:scale>
                    <am3d:rot ax="351142" ay="806932" az="81935"/>
                    <am3d:postTrans dx="0" dy="0" dz="0"/>
                  </am3d:trans>
                  <am3d:raster rName="Office3DRenderer" rVer="16.0.8326">
                    <am3d:blip r:embed="rId11"/>
                  </am3d:raster>
                  <am3d:objViewport viewportSz="196901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7A1CDF64-2866-40E0-A830-7951C94F6751}"/>
                  </a:ext>
                </a:extLst>
              </p:cNvPr>
              <p:cNvPicPr>
                <a:picLocks noGrp="1" noRot="1" noChangeAspect="1" noMove="1" noResize="1" noEditPoints="1" noAdjustHandles="1" noChangeArrowheads="1" noChangeShapeType="1" noCrop="1"/>
              </p:cNvPicPr>
              <p:nvPr/>
            </p:nvPicPr>
            <p:blipFill>
              <a:blip r:embed="rId11"/>
              <a:stretch>
                <a:fillRect/>
              </a:stretch>
            </p:blipFill>
            <p:spPr>
              <a:xfrm>
                <a:off x="5164609" y="1783060"/>
                <a:ext cx="1150972" cy="115097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9" name="3D Model 8">
                <a:extLst>
                  <a:ext uri="{FF2B5EF4-FFF2-40B4-BE49-F238E27FC236}">
                    <a16:creationId xmlns:a16="http://schemas.microsoft.com/office/drawing/2014/main" id="{3C6B7F0D-385C-4702-8CBF-9157DD07026A}"/>
                  </a:ext>
                </a:extLst>
              </p:cNvPr>
              <p:cNvGraphicFramePr>
                <a:graphicFrameLocks noChangeAspect="1"/>
              </p:cNvGraphicFramePr>
              <p:nvPr/>
            </p:nvGraphicFramePr>
            <p:xfrm>
              <a:off x="5740095" y="1652134"/>
              <a:ext cx="859859" cy="925798"/>
            </p:xfrm>
            <a:graphic>
              <a:graphicData uri="http://schemas.microsoft.com/office/drawing/2017/model3d">
                <am3d:model3d r:embed="rId12">
                  <am3d:spPr>
                    <a:xfrm>
                      <a:off x="0" y="0"/>
                      <a:ext cx="859859" cy="925798"/>
                    </a:xfrm>
                    <a:prstGeom prst="rect">
                      <a:avLst/>
                    </a:prstGeom>
                  </am3d:spPr>
                  <am3d:camera>
                    <am3d:pos x="0" y="0" z="81468875"/>
                    <am3d:up dx="0" dy="36000000" dz="0"/>
                    <am3d:lookAt x="0" y="0" z="0"/>
                    <am3d:perspective fov="2700000"/>
                  </am3d:camera>
                  <am3d:trans>
                    <am3d:meterPerModelUnit n="48780273" d="1000000"/>
                    <am3d:preTrans dx="-17121845" dy="-52243710" dz="-17121841"/>
                    <am3d:scale>
                      <am3d:sx n="1000000" d="1000000"/>
                      <am3d:sy n="1000000" d="1000000"/>
                      <am3d:sz n="1000000" d="1000000"/>
                    </am3d:scale>
                    <am3d:rot ax="561800" ay="3001366" az="432071"/>
                    <am3d:postTrans dx="0" dy="0" dz="0"/>
                  </am3d:trans>
                  <am3d:raster rName="Office3DRenderer" rVer="16.0.8326">
                    <am3d:blip r:embed="rId13"/>
                  </am3d:raster>
                  <am3d:objViewport viewportSz="10850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a:extLst>
                  <a:ext uri="{FF2B5EF4-FFF2-40B4-BE49-F238E27FC236}">
                    <a16:creationId xmlns:a16="http://schemas.microsoft.com/office/drawing/2014/main" id="{3C6B7F0D-385C-4702-8CBF-9157DD07026A}"/>
                  </a:ext>
                </a:extLst>
              </p:cNvPr>
              <p:cNvPicPr>
                <a:picLocks noGrp="1" noRot="1" noChangeAspect="1" noMove="1" noResize="1" noEditPoints="1" noAdjustHandles="1" noChangeArrowheads="1" noChangeShapeType="1" noCrop="1"/>
              </p:cNvPicPr>
              <p:nvPr/>
            </p:nvPicPr>
            <p:blipFill>
              <a:blip r:embed="rId13"/>
              <a:stretch>
                <a:fillRect/>
              </a:stretch>
            </p:blipFill>
            <p:spPr>
              <a:xfrm>
                <a:off x="5740095" y="1652134"/>
                <a:ext cx="859859" cy="925798"/>
              </a:xfrm>
              <a:prstGeom prst="rect">
                <a:avLst/>
              </a:prstGeom>
            </p:spPr>
          </p:pic>
        </mc:Fallback>
      </mc:AlternateContent>
      <p:sp>
        <p:nvSpPr>
          <p:cNvPr id="11" name="Right Brace 10">
            <a:extLst>
              <a:ext uri="{FF2B5EF4-FFF2-40B4-BE49-F238E27FC236}">
                <a16:creationId xmlns:a16="http://schemas.microsoft.com/office/drawing/2014/main" id="{CF216A1F-4637-4614-85CB-69D8FC846D5A}"/>
              </a:ext>
            </a:extLst>
          </p:cNvPr>
          <p:cNvSpPr/>
          <p:nvPr/>
        </p:nvSpPr>
        <p:spPr>
          <a:xfrm>
            <a:off x="7166932" y="1340746"/>
            <a:ext cx="149157" cy="2042809"/>
          </a:xfrm>
          <a:prstGeom prst="rightBrace">
            <a:avLst/>
          </a:prstGeom>
          <a:noFill/>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Right Brace 12">
            <a:extLst>
              <a:ext uri="{FF2B5EF4-FFF2-40B4-BE49-F238E27FC236}">
                <a16:creationId xmlns:a16="http://schemas.microsoft.com/office/drawing/2014/main" id="{63650A4A-0731-434A-AD56-FDCB88EED65C}"/>
              </a:ext>
            </a:extLst>
          </p:cNvPr>
          <p:cNvSpPr/>
          <p:nvPr/>
        </p:nvSpPr>
        <p:spPr>
          <a:xfrm>
            <a:off x="7166932" y="4030647"/>
            <a:ext cx="149157" cy="2042809"/>
          </a:xfrm>
          <a:prstGeom prst="rightBrace">
            <a:avLst/>
          </a:prstGeom>
          <a:noFill/>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46F648BF-C822-4BBB-A0DB-FA92FB3510EF}"/>
              </a:ext>
            </a:extLst>
          </p:cNvPr>
          <p:cNvSpPr txBox="1"/>
          <p:nvPr/>
        </p:nvSpPr>
        <p:spPr>
          <a:xfrm>
            <a:off x="7457872" y="2162498"/>
            <a:ext cx="2064796" cy="400110"/>
          </a:xfrm>
          <a:prstGeom prst="rect">
            <a:avLst/>
          </a:prstGeom>
          <a:noFill/>
        </p:spPr>
        <p:txBody>
          <a:bodyPr wrap="none" rtlCol="0">
            <a:spAutoFit/>
          </a:bodyPr>
          <a:lstStyle/>
          <a:p>
            <a:r>
              <a:rPr lang="en-US" sz="2000" dirty="0"/>
              <a:t>Isotropic diffusion</a:t>
            </a:r>
          </a:p>
        </p:txBody>
      </p:sp>
      <p:sp>
        <p:nvSpPr>
          <p:cNvPr id="15" name="TextBox 14">
            <a:extLst>
              <a:ext uri="{FF2B5EF4-FFF2-40B4-BE49-F238E27FC236}">
                <a16:creationId xmlns:a16="http://schemas.microsoft.com/office/drawing/2014/main" id="{EEB56D38-7F64-45EC-A8EB-4D19B0447364}"/>
              </a:ext>
            </a:extLst>
          </p:cNvPr>
          <p:cNvSpPr txBox="1"/>
          <p:nvPr/>
        </p:nvSpPr>
        <p:spPr>
          <a:xfrm>
            <a:off x="7457872" y="4851996"/>
            <a:ext cx="2348528" cy="400110"/>
          </a:xfrm>
          <a:prstGeom prst="rect">
            <a:avLst/>
          </a:prstGeom>
          <a:noFill/>
        </p:spPr>
        <p:txBody>
          <a:bodyPr wrap="none" rtlCol="0">
            <a:spAutoFit/>
          </a:bodyPr>
          <a:lstStyle/>
          <a:p>
            <a:r>
              <a:rPr lang="en-US" sz="2000" dirty="0"/>
              <a:t>Anisotropic diffusion</a:t>
            </a:r>
          </a:p>
        </p:txBody>
      </p:sp>
      <p:sp>
        <p:nvSpPr>
          <p:cNvPr id="14" name="Slide Number Placeholder 13">
            <a:extLst>
              <a:ext uri="{FF2B5EF4-FFF2-40B4-BE49-F238E27FC236}">
                <a16:creationId xmlns:a16="http://schemas.microsoft.com/office/drawing/2014/main" id="{6A0213E3-1C70-46BB-A30F-7264F9392D33}"/>
              </a:ext>
            </a:extLst>
          </p:cNvPr>
          <p:cNvSpPr>
            <a:spLocks noGrp="1"/>
          </p:cNvSpPr>
          <p:nvPr>
            <p:ph type="sldNum" sz="quarter" idx="12"/>
          </p:nvPr>
        </p:nvSpPr>
        <p:spPr/>
        <p:txBody>
          <a:bodyPr/>
          <a:lstStyle/>
          <a:p>
            <a:fld id="{B9A8EC65-50B1-4476-9076-F02577B83C49}" type="slidenum">
              <a:rPr lang="en-US" smtClean="0"/>
              <a:t>4</a:t>
            </a:fld>
            <a:endParaRPr lang="en-US"/>
          </a:p>
        </p:txBody>
      </p:sp>
      <p:pic>
        <p:nvPicPr>
          <p:cNvPr id="16" name="Picture 15">
            <a:extLst>
              <a:ext uri="{FF2B5EF4-FFF2-40B4-BE49-F238E27FC236}">
                <a16:creationId xmlns:a16="http://schemas.microsoft.com/office/drawing/2014/main" id="{5B1D090D-0FDC-4344-9E70-9A405C9376EA}"/>
              </a:ext>
            </a:extLst>
          </p:cNvPr>
          <p:cNvPicPr>
            <a:picLocks noChangeAspect="1"/>
          </p:cNvPicPr>
          <p:nvPr/>
        </p:nvPicPr>
        <p:blipFill>
          <a:blip r:embed="rId14">
            <a:extLst>
              <a:ext uri="{BEBA8EAE-BF5A-486C-A8C5-ECC9F3942E4B}">
                <a14:imgProps xmlns:a14="http://schemas.microsoft.com/office/drawing/2010/main">
                  <a14:imgLayer r:embed="rId15">
                    <a14:imgEffect>
                      <a14:backgroundRemoval t="7955" b="90152" l="7339" r="89450">
                        <a14:foregroundMark x1="19266" y1="7955" x2="19266" y2="7955"/>
                        <a14:foregroundMark x1="72477" y1="90530" x2="72477" y2="90530"/>
                        <a14:foregroundMark x1="7339" y1="15152" x2="7339" y2="15152"/>
                        <a14:foregroundMark x1="10092" y1="9470" x2="10092" y2="9470"/>
                      </a14:backgroundRemoval>
                    </a14:imgEffect>
                  </a14:imgLayer>
                </a14:imgProps>
              </a:ext>
            </a:extLst>
          </a:blip>
          <a:stretch>
            <a:fillRect/>
          </a:stretch>
        </p:blipFill>
        <p:spPr>
          <a:xfrm rot="19929145">
            <a:off x="5292894" y="4259067"/>
            <a:ext cx="1323073" cy="1602254"/>
          </a:xfrm>
          <a:prstGeom prst="rect">
            <a:avLst/>
          </a:prstGeom>
        </p:spPr>
      </p:pic>
      <p:pic>
        <p:nvPicPr>
          <p:cNvPr id="17" name="Picture 16">
            <a:extLst>
              <a:ext uri="{FF2B5EF4-FFF2-40B4-BE49-F238E27FC236}">
                <a16:creationId xmlns:a16="http://schemas.microsoft.com/office/drawing/2014/main" id="{858A5005-2EAF-42CF-9319-D5E1F42FEFC1}"/>
              </a:ext>
            </a:extLst>
          </p:cNvPr>
          <p:cNvPicPr>
            <a:picLocks noChangeAspect="1"/>
          </p:cNvPicPr>
          <p:nvPr/>
        </p:nvPicPr>
        <p:blipFill>
          <a:blip r:embed="rId16">
            <a:extLst>
              <a:ext uri="{BEBA8EAE-BF5A-486C-A8C5-ECC9F3942E4B}">
                <a14:imgProps xmlns:a14="http://schemas.microsoft.com/office/drawing/2010/main">
                  <a14:imgLayer r:embed="rId17">
                    <a14:imgEffect>
                      <a14:backgroundRemoval t="6977" b="92636" l="4943" r="89734">
                        <a14:foregroundMark x1="13308" y1="64341" x2="13308" y2="64341"/>
                        <a14:foregroundMark x1="29658" y1="86434" x2="29658" y2="86434"/>
                        <a14:foregroundMark x1="50570" y1="88760" x2="50570" y2="88760"/>
                        <a14:foregroundMark x1="42966" y1="92636" x2="42966" y2="92636"/>
                        <a14:foregroundMark x1="33840" y1="91860" x2="33840" y2="91860"/>
                        <a14:foregroundMark x1="18251" y1="82558" x2="18251" y2="82558"/>
                        <a14:foregroundMark x1="7605" y1="61628" x2="7605" y2="61628"/>
                        <a14:foregroundMark x1="46768" y1="7364" x2="46768" y2="7364"/>
                        <a14:foregroundMark x1="19772" y1="67442" x2="19772" y2="67442"/>
                        <a14:foregroundMark x1="23954" y1="79457" x2="23954" y2="79457"/>
                        <a14:foregroundMark x1="4943" y1="50775" x2="4943" y2="50775"/>
                        <a14:foregroundMark x1="34601" y1="79457" x2="34601" y2="79457"/>
                      </a14:backgroundRemoval>
                    </a14:imgEffect>
                  </a14:imgLayer>
                </a14:imgProps>
              </a:ext>
            </a:extLst>
          </a:blip>
          <a:stretch>
            <a:fillRect/>
          </a:stretch>
        </p:blipFill>
        <p:spPr>
          <a:xfrm>
            <a:off x="5164609" y="1744220"/>
            <a:ext cx="1327994" cy="1228606"/>
          </a:xfrm>
          <a:prstGeom prst="rect">
            <a:avLst/>
          </a:prstGeom>
        </p:spPr>
      </p:pic>
    </p:spTree>
    <p:extLst>
      <p:ext uri="{BB962C8B-B14F-4D97-AF65-F5344CB8AC3E}">
        <p14:creationId xmlns:p14="http://schemas.microsoft.com/office/powerpoint/2010/main" val="3386490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16"/>
                                        </p:tgtEl>
                                      </p:cBhvr>
                                    </p:animEffect>
                                    <p:set>
                                      <p:cBhvr>
                                        <p:cTn id="10" dur="1" fill="hold">
                                          <p:stCondLst>
                                            <p:cond delay="4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69C41D8F-9531-4477-BF8E-0DBF668F6D0B}"/>
                  </a:ext>
                </a:extLst>
              </p:cNvPr>
              <p:cNvGraphicFramePr>
                <a:graphicFrameLocks noChangeAspect="1"/>
              </p:cNvGraphicFramePr>
              <p:nvPr/>
            </p:nvGraphicFramePr>
            <p:xfrm>
              <a:off x="6375082" y="2577344"/>
              <a:ext cx="2826164" cy="1703311"/>
            </p:xfrm>
            <a:graphic>
              <a:graphicData uri="http://schemas.microsoft.com/office/drawing/2017/model3d">
                <am3d:model3d r:embed="rId2">
                  <am3d:spPr>
                    <a:xfrm>
                      <a:off x="0" y="0"/>
                      <a:ext cx="2826164" cy="1703311"/>
                    </a:xfrm>
                    <a:prstGeom prst="rect">
                      <a:avLst/>
                    </a:prstGeom>
                  </am3d:spPr>
                  <am3d:camera>
                    <am3d:pos x="0" y="0" z="49889486"/>
                    <am3d:up dx="0" dy="36000000" dz="0"/>
                    <am3d:lookAt x="0" y="0" z="0"/>
                    <am3d:perspective fov="2700000"/>
                  </am3d:camera>
                  <am3d:trans>
                    <am3d:meterPerModelUnit n="12499995" d="1000000"/>
                    <am3d:preTrans dx="-32" dy="-8999996" dz="0"/>
                    <am3d:scale>
                      <am3d:sx n="1000000" d="1000000"/>
                      <am3d:sy n="1000000" d="1000000"/>
                      <am3d:sz n="1000000" d="1000000"/>
                    </am3d:scale>
                    <am3d:rot ax="1200000" ay="1800000" az="600000"/>
                    <am3d:postTrans dx="0" dy="0" dz="0"/>
                  </am3d:trans>
                  <am3d:raster rName="Office3DRenderer" rVer="16.0.8326">
                    <am3d:blip r:embed="rId3"/>
                  </am3d:raster>
                  <am3d:objViewport viewportSz="410126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69C41D8F-9531-4477-BF8E-0DBF668F6D0B}"/>
                  </a:ext>
                </a:extLst>
              </p:cNvPr>
              <p:cNvPicPr>
                <a:picLocks noGrp="1" noRot="1" noChangeAspect="1" noMove="1" noResize="1" noEditPoints="1" noAdjustHandles="1" noChangeArrowheads="1" noChangeShapeType="1" noCrop="1"/>
              </p:cNvPicPr>
              <p:nvPr/>
            </p:nvPicPr>
            <p:blipFill>
              <a:blip r:embed="rId3"/>
              <a:stretch>
                <a:fillRect/>
              </a:stretch>
            </p:blipFill>
            <p:spPr>
              <a:xfrm>
                <a:off x="6375082" y="2577344"/>
                <a:ext cx="2826164" cy="1703311"/>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3D Model 4">
                <a:extLst>
                  <a:ext uri="{FF2B5EF4-FFF2-40B4-BE49-F238E27FC236}">
                    <a16:creationId xmlns:a16="http://schemas.microsoft.com/office/drawing/2014/main" id="{CEF4DD46-C932-4A83-BFD5-2C8CF47C2C95}"/>
                  </a:ext>
                </a:extLst>
              </p:cNvPr>
              <p:cNvGraphicFramePr>
                <a:graphicFrameLocks noChangeAspect="1"/>
              </p:cNvGraphicFramePr>
              <p:nvPr/>
            </p:nvGraphicFramePr>
            <p:xfrm>
              <a:off x="1689459" y="1850931"/>
              <a:ext cx="3367926" cy="3697418"/>
            </p:xfrm>
            <a:graphic>
              <a:graphicData uri="http://schemas.microsoft.com/office/drawing/2017/model3d">
                <am3d:model3d r:embed="rId4">
                  <am3d:spPr>
                    <a:xfrm>
                      <a:off x="0" y="0"/>
                      <a:ext cx="3367926" cy="3697418"/>
                    </a:xfrm>
                    <a:prstGeom prst="rect">
                      <a:avLst/>
                    </a:prstGeom>
                  </am3d:spPr>
                  <am3d:camera>
                    <am3d:pos x="0" y="0" z="80868232"/>
                    <am3d:up dx="0" dy="36000000" dz="0"/>
                    <am3d:lookAt x="0" y="0" z="0"/>
                    <am3d:perspective fov="2700000"/>
                  </am3d:camera>
                  <am3d:trans>
                    <am3d:meterPerModelUnit n="24417631" d="1000000"/>
                    <am3d:preTrans dx="0" dy="-17580679" dz="199546"/>
                    <am3d:scale>
                      <am3d:sx n="1000000" d="1000000"/>
                      <am3d:sy n="1000000" d="1000000"/>
                      <am3d:sz n="1000000" d="1000000"/>
                    </am3d:scale>
                    <am3d:rot ax="1200000" ay="1800000" az="600000"/>
                    <am3d:postTrans dx="0" dy="0" dz="0"/>
                  </am3d:trans>
                  <am3d:raster rName="Office3DRenderer" rVer="16.0.8326">
                    <am3d:blip r:embed="rId5"/>
                  </am3d:raster>
                  <am3d:objViewport viewportSz="394935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a:extLst>
                  <a:ext uri="{FF2B5EF4-FFF2-40B4-BE49-F238E27FC236}">
                    <a16:creationId xmlns:a16="http://schemas.microsoft.com/office/drawing/2014/main" id="{CEF4DD46-C932-4A83-BFD5-2C8CF47C2C95}"/>
                  </a:ext>
                </a:extLst>
              </p:cNvPr>
              <p:cNvPicPr>
                <a:picLocks noGrp="1" noRot="1" noChangeAspect="1" noMove="1" noResize="1" noEditPoints="1" noAdjustHandles="1" noChangeArrowheads="1" noChangeShapeType="1" noCrop="1"/>
              </p:cNvPicPr>
              <p:nvPr/>
            </p:nvPicPr>
            <p:blipFill>
              <a:blip r:embed="rId5"/>
              <a:stretch>
                <a:fillRect/>
              </a:stretch>
            </p:blipFill>
            <p:spPr>
              <a:xfrm>
                <a:off x="1689459" y="1850931"/>
                <a:ext cx="3367926" cy="3697418"/>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21B108E5-3647-49AB-97FF-ACFFE6C49DFF}"/>
                  </a:ext>
                </a:extLst>
              </p:cNvPr>
              <p:cNvGraphicFramePr>
                <a:graphicFrameLocks noChangeAspect="1"/>
              </p:cNvGraphicFramePr>
              <p:nvPr/>
            </p:nvGraphicFramePr>
            <p:xfrm>
              <a:off x="7819694" y="2778411"/>
              <a:ext cx="1270931" cy="1301175"/>
            </p:xfrm>
            <a:graphic>
              <a:graphicData uri="http://schemas.microsoft.com/office/drawing/2017/model3d">
                <am3d:model3d r:embed="rId6">
                  <am3d:spPr>
                    <a:xfrm>
                      <a:off x="0" y="0"/>
                      <a:ext cx="1270931" cy="1301175"/>
                    </a:xfrm>
                    <a:prstGeom prst="rect">
                      <a:avLst/>
                    </a:prstGeom>
                  </am3d:spPr>
                  <am3d:camera>
                    <am3d:pos x="0" y="0" z="50098162"/>
                    <am3d:up dx="0" dy="36000000" dz="0"/>
                    <am3d:lookAt x="0" y="0" z="0"/>
                    <am3d:perspective fov="2700000"/>
                  </am3d:camera>
                  <am3d:trans>
                    <am3d:meterPerModelUnit n="24691355" d="1000000"/>
                    <am3d:preTrans dx="-4222217" dy="-21999974" dz="-17555554"/>
                    <am3d:scale>
                      <am3d:sx n="1000000" d="1000000"/>
                      <am3d:sy n="1000000" d="1000000"/>
                      <am3d:sz n="1000000" d="1000000"/>
                    </am3d:scale>
                    <am3d:rot ax="1207441" ay="2268370" az="740852"/>
                    <am3d:postTrans dx="0" dy="0" dz="0"/>
                  </am3d:trans>
                  <am3d:raster rName="Office3DRenderer" rVer="16.0.8326">
                    <am3d:blip r:embed="rId7"/>
                  </am3d:raster>
                  <am3d:objViewport viewportSz="207888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21B108E5-3647-49AB-97FF-ACFFE6C49DFF}"/>
                  </a:ext>
                </a:extLst>
              </p:cNvPr>
              <p:cNvPicPr>
                <a:picLocks noGrp="1" noRot="1" noChangeAspect="1" noMove="1" noResize="1" noEditPoints="1" noAdjustHandles="1" noChangeArrowheads="1" noChangeShapeType="1" noCrop="1"/>
              </p:cNvPicPr>
              <p:nvPr/>
            </p:nvPicPr>
            <p:blipFill>
              <a:blip r:embed="rId7"/>
              <a:stretch>
                <a:fillRect/>
              </a:stretch>
            </p:blipFill>
            <p:spPr>
              <a:xfrm>
                <a:off x="7819694" y="2778411"/>
                <a:ext cx="1270931" cy="1301175"/>
              </a:xfrm>
              <a:prstGeom prst="rect">
                <a:avLst/>
              </a:prstGeom>
            </p:spPr>
          </p:pic>
        </mc:Fallback>
      </mc:AlternateContent>
      <p:sp>
        <p:nvSpPr>
          <p:cNvPr id="9" name="Title 1">
            <a:extLst>
              <a:ext uri="{FF2B5EF4-FFF2-40B4-BE49-F238E27FC236}">
                <a16:creationId xmlns:a16="http://schemas.microsoft.com/office/drawing/2014/main" id="{2AB5A8AF-B9AF-4FB5-9E27-443ECC1F382C}"/>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From microstructure to tensors</a:t>
            </a:r>
            <a:endParaRPr lang="fr-BE" dirty="0">
              <a:solidFill>
                <a:schemeClr val="tx1">
                  <a:lumMod val="65000"/>
                  <a:lumOff val="35000"/>
                </a:schemeClr>
              </a:solidFill>
            </a:endParaRPr>
          </a:p>
        </p:txBody>
      </p:sp>
      <p:sp>
        <p:nvSpPr>
          <p:cNvPr id="2" name="Slide Number Placeholder 1">
            <a:extLst>
              <a:ext uri="{FF2B5EF4-FFF2-40B4-BE49-F238E27FC236}">
                <a16:creationId xmlns:a16="http://schemas.microsoft.com/office/drawing/2014/main" id="{DD5BCD94-5ED0-4AB1-99C3-E070F49D6BB0}"/>
              </a:ext>
            </a:extLst>
          </p:cNvPr>
          <p:cNvSpPr>
            <a:spLocks noGrp="1"/>
          </p:cNvSpPr>
          <p:nvPr>
            <p:ph type="sldNum" sz="quarter" idx="12"/>
          </p:nvPr>
        </p:nvSpPr>
        <p:spPr/>
        <p:txBody>
          <a:bodyPr/>
          <a:lstStyle/>
          <a:p>
            <a:fld id="{D5EA5BFB-2E93-4DAC-AFF6-B25943B8914F}" type="slidenum">
              <a:rPr lang="en-US" smtClean="0"/>
              <a:t>5</a:t>
            </a:fld>
            <a:endParaRPr lang="en-US"/>
          </a:p>
        </p:txBody>
      </p:sp>
    </p:spTree>
    <p:extLst>
      <p:ext uri="{BB962C8B-B14F-4D97-AF65-F5344CB8AC3E}">
        <p14:creationId xmlns:p14="http://schemas.microsoft.com/office/powerpoint/2010/main" val="2807227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69C41D8F-9531-4477-BF8E-0DBF668F6D0B}"/>
                  </a:ext>
                </a:extLst>
              </p:cNvPr>
              <p:cNvGraphicFramePr>
                <a:graphicFrameLocks noChangeAspect="1"/>
              </p:cNvGraphicFramePr>
              <p:nvPr>
                <p:extLst>
                  <p:ext uri="{D42A27DB-BD31-4B8C-83A1-F6EECF244321}">
                    <p14:modId xmlns:p14="http://schemas.microsoft.com/office/powerpoint/2010/main" val="1839300706"/>
                  </p:ext>
                </p:extLst>
              </p:nvPr>
            </p:nvGraphicFramePr>
            <p:xfrm>
              <a:off x="7318642" y="2826642"/>
              <a:ext cx="1037209" cy="1037210"/>
            </p:xfrm>
            <a:graphic>
              <a:graphicData uri="http://schemas.microsoft.com/office/drawing/2017/model3d">
                <am3d:model3d r:embed="rId2">
                  <am3d:spPr>
                    <a:xfrm>
                      <a:off x="0" y="0"/>
                      <a:ext cx="1037209" cy="1037210"/>
                    </a:xfrm>
                    <a:prstGeom prst="rect">
                      <a:avLst/>
                    </a:prstGeom>
                  </am3d:spPr>
                  <am3d:camera>
                    <am3d:pos x="0" y="0" z="49889486"/>
                    <am3d:up dx="0" dy="36000000" dz="0"/>
                    <am3d:lookAt x="0" y="0" z="0"/>
                    <am3d:perspective fov="2700000"/>
                  </am3d:camera>
                  <am3d:trans>
                    <am3d:meterPerModelUnit n="12499995" d="1000000"/>
                    <am3d:preTrans dx="-32" dy="-8999996" dz="0"/>
                    <am3d:scale>
                      <am3d:sx n="1000000" d="1000000"/>
                      <am3d:sy n="1000000" d="1000000"/>
                      <am3d:sz n="1000000" d="1000000"/>
                    </am3d:scale>
                    <am3d:rot/>
                    <am3d:postTrans dx="0" dy="0" dz="0"/>
                  </am3d:trans>
                  <am3d:raster rName="Office3DRenderer" rVer="16.0.8326">
                    <am3d:blip r:embed="rId3"/>
                  </am3d:raster>
                  <am3d:objViewport viewportSz="410125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69C41D8F-9531-4477-BF8E-0DBF668F6D0B}"/>
                  </a:ext>
                </a:extLst>
              </p:cNvPr>
              <p:cNvPicPr>
                <a:picLocks noGrp="1" noRot="1" noChangeAspect="1" noMove="1" noResize="1" noEditPoints="1" noAdjustHandles="1" noChangeArrowheads="1" noChangeShapeType="1" noCrop="1"/>
              </p:cNvPicPr>
              <p:nvPr/>
            </p:nvPicPr>
            <p:blipFill>
              <a:blip r:embed="rId3"/>
              <a:stretch>
                <a:fillRect/>
              </a:stretch>
            </p:blipFill>
            <p:spPr>
              <a:xfrm>
                <a:off x="7318642" y="2826642"/>
                <a:ext cx="1037209" cy="103721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3D Model 4">
                <a:extLst>
                  <a:ext uri="{FF2B5EF4-FFF2-40B4-BE49-F238E27FC236}">
                    <a16:creationId xmlns:a16="http://schemas.microsoft.com/office/drawing/2014/main" id="{CEF4DD46-C932-4A83-BFD5-2C8CF47C2C95}"/>
                  </a:ext>
                </a:extLst>
              </p:cNvPr>
              <p:cNvGraphicFramePr>
                <a:graphicFrameLocks noChangeAspect="1"/>
              </p:cNvGraphicFramePr>
              <p:nvPr>
                <p:extLst>
                  <p:ext uri="{D42A27DB-BD31-4B8C-83A1-F6EECF244321}">
                    <p14:modId xmlns:p14="http://schemas.microsoft.com/office/powerpoint/2010/main" val="757400610"/>
                  </p:ext>
                </p:extLst>
              </p:nvPr>
            </p:nvGraphicFramePr>
            <p:xfrm>
              <a:off x="2023613" y="2349830"/>
              <a:ext cx="2699613" cy="2699615"/>
            </p:xfrm>
            <a:graphic>
              <a:graphicData uri="http://schemas.microsoft.com/office/drawing/2017/model3d">
                <am3d:model3d r:embed="rId4">
                  <am3d:spPr>
                    <a:xfrm>
                      <a:off x="0" y="0"/>
                      <a:ext cx="2699613" cy="2699615"/>
                    </a:xfrm>
                    <a:prstGeom prst="rect">
                      <a:avLst/>
                    </a:prstGeom>
                  </am3d:spPr>
                  <am3d:camera>
                    <am3d:pos x="0" y="0" z="80868232"/>
                    <am3d:up dx="0" dy="36000000" dz="0"/>
                    <am3d:lookAt x="0" y="0" z="0"/>
                    <am3d:perspective fov="2700000"/>
                  </am3d:camera>
                  <am3d:trans>
                    <am3d:meterPerModelUnit n="24417631" d="1000000"/>
                    <am3d:preTrans dx="0" dy="-17580679" dz="199546"/>
                    <am3d:scale>
                      <am3d:sx n="1000000" d="1000000"/>
                      <am3d:sy n="1000000" d="1000000"/>
                      <am3d:sz n="1000000" d="1000000"/>
                    </am3d:scale>
                    <am3d:rot/>
                    <am3d:postTrans dx="0" dy="0" dz="0"/>
                  </am3d:trans>
                  <am3d:raster rName="Office3DRenderer" rVer="16.0.8326">
                    <am3d:blip r:embed="rId5"/>
                  </am3d:raster>
                  <am3d:objViewport viewportSz="394935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a:extLst>
                  <a:ext uri="{FF2B5EF4-FFF2-40B4-BE49-F238E27FC236}">
                    <a16:creationId xmlns:a16="http://schemas.microsoft.com/office/drawing/2014/main" id="{CEF4DD46-C932-4A83-BFD5-2C8CF47C2C95}"/>
                  </a:ext>
                </a:extLst>
              </p:cNvPr>
              <p:cNvPicPr>
                <a:picLocks noGrp="1" noRot="1" noChangeAspect="1" noMove="1" noResize="1" noEditPoints="1" noAdjustHandles="1" noChangeArrowheads="1" noChangeShapeType="1" noCrop="1"/>
              </p:cNvPicPr>
              <p:nvPr/>
            </p:nvPicPr>
            <p:blipFill>
              <a:blip r:embed="rId5"/>
              <a:stretch>
                <a:fillRect/>
              </a:stretch>
            </p:blipFill>
            <p:spPr>
              <a:xfrm>
                <a:off x="2023613" y="2349830"/>
                <a:ext cx="2699613" cy="269961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21B108E5-3647-49AB-97FF-ACFFE6C49DFF}"/>
                  </a:ext>
                </a:extLst>
              </p:cNvPr>
              <p:cNvGraphicFramePr>
                <a:graphicFrameLocks noChangeAspect="1"/>
              </p:cNvGraphicFramePr>
              <p:nvPr>
                <p:extLst>
                  <p:ext uri="{D42A27DB-BD31-4B8C-83A1-F6EECF244321}">
                    <p14:modId xmlns:p14="http://schemas.microsoft.com/office/powerpoint/2010/main" val="647655579"/>
                  </p:ext>
                </p:extLst>
              </p:nvPr>
            </p:nvGraphicFramePr>
            <p:xfrm>
              <a:off x="7786831" y="2854616"/>
              <a:ext cx="569020" cy="563563"/>
            </p:xfrm>
            <a:graphic>
              <a:graphicData uri="http://schemas.microsoft.com/office/drawing/2017/model3d">
                <am3d:model3d r:embed="rId6">
                  <am3d:spPr>
                    <a:xfrm>
                      <a:off x="0" y="0"/>
                      <a:ext cx="569020" cy="563563"/>
                    </a:xfrm>
                    <a:prstGeom prst="rect">
                      <a:avLst/>
                    </a:prstGeom>
                  </am3d:spPr>
                  <am3d:camera>
                    <am3d:pos x="0" y="0" z="50098162"/>
                    <am3d:up dx="0" dy="36000000" dz="0"/>
                    <am3d:lookAt x="0" y="0" z="0"/>
                    <am3d:perspective fov="2700000"/>
                  </am3d:camera>
                  <am3d:trans>
                    <am3d:meterPerModelUnit n="24691355" d="1000000"/>
                    <am3d:preTrans dx="-4222217" dy="-21999974" dz="-17555554"/>
                    <am3d:scale>
                      <am3d:sx n="1000000" d="1000000"/>
                      <am3d:sy n="1000000" d="1000000"/>
                      <am3d:sz n="1000000" d="1000000"/>
                    </am3d:scale>
                    <am3d:rot ax="-301181" ay="298885" az="-26219"/>
                    <am3d:postTrans dx="0" dy="0" dz="0"/>
                  </am3d:trans>
                  <am3d:raster rName="Office3DRenderer" rVer="16.0.8326">
                    <am3d:blip r:embed="rId7"/>
                  </am3d:raster>
                  <am3d:objViewport viewportSz="240467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21B108E5-3647-49AB-97FF-ACFFE6C49DFF}"/>
                  </a:ext>
                </a:extLst>
              </p:cNvPr>
              <p:cNvPicPr>
                <a:picLocks noGrp="1" noRot="1" noChangeAspect="1" noMove="1" noResize="1" noEditPoints="1" noAdjustHandles="1" noChangeArrowheads="1" noChangeShapeType="1" noCrop="1"/>
              </p:cNvPicPr>
              <p:nvPr/>
            </p:nvPicPr>
            <p:blipFill>
              <a:blip r:embed="rId7"/>
              <a:stretch>
                <a:fillRect/>
              </a:stretch>
            </p:blipFill>
            <p:spPr>
              <a:xfrm>
                <a:off x="7786831" y="2854616"/>
                <a:ext cx="569020" cy="563563"/>
              </a:xfrm>
              <a:prstGeom prst="rect">
                <a:avLst/>
              </a:prstGeom>
            </p:spPr>
          </p:pic>
        </mc:Fallback>
      </mc:AlternateContent>
      <p:sp>
        <p:nvSpPr>
          <p:cNvPr id="6" name="Title 1">
            <a:extLst>
              <a:ext uri="{FF2B5EF4-FFF2-40B4-BE49-F238E27FC236}">
                <a16:creationId xmlns:a16="http://schemas.microsoft.com/office/drawing/2014/main" id="{6605E6F0-C798-4CD7-91F9-5C120FF47B23}"/>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From microstructure to tensors</a:t>
            </a:r>
            <a:endParaRPr lang="fr-BE" dirty="0">
              <a:solidFill>
                <a:schemeClr val="tx1">
                  <a:lumMod val="65000"/>
                  <a:lumOff val="35000"/>
                </a:schemeClr>
              </a:solidFill>
            </a:endParaRPr>
          </a:p>
        </p:txBody>
      </p:sp>
      <p:sp>
        <p:nvSpPr>
          <p:cNvPr id="2" name="Slide Number Placeholder 1">
            <a:extLst>
              <a:ext uri="{FF2B5EF4-FFF2-40B4-BE49-F238E27FC236}">
                <a16:creationId xmlns:a16="http://schemas.microsoft.com/office/drawing/2014/main" id="{3823D431-44A7-4348-B62C-B026781B40EB}"/>
              </a:ext>
            </a:extLst>
          </p:cNvPr>
          <p:cNvSpPr>
            <a:spLocks noGrp="1"/>
          </p:cNvSpPr>
          <p:nvPr>
            <p:ph type="sldNum" sz="quarter" idx="12"/>
          </p:nvPr>
        </p:nvSpPr>
        <p:spPr/>
        <p:txBody>
          <a:bodyPr/>
          <a:lstStyle/>
          <a:p>
            <a:fld id="{D5EA5BFB-2E93-4DAC-AFF6-B25943B8914F}" type="slidenum">
              <a:rPr lang="en-US" smtClean="0"/>
              <a:t>6</a:t>
            </a:fld>
            <a:endParaRPr lang="en-US"/>
          </a:p>
        </p:txBody>
      </p:sp>
    </p:spTree>
    <p:extLst>
      <p:ext uri="{BB962C8B-B14F-4D97-AF65-F5344CB8AC3E}">
        <p14:creationId xmlns:p14="http://schemas.microsoft.com/office/powerpoint/2010/main" val="460510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69C41D8F-9531-4477-BF8E-0DBF668F6D0B}"/>
                  </a:ext>
                </a:extLst>
              </p:cNvPr>
              <p:cNvGraphicFramePr>
                <a:graphicFrameLocks noChangeAspect="1"/>
              </p:cNvGraphicFramePr>
              <p:nvPr/>
            </p:nvGraphicFramePr>
            <p:xfrm>
              <a:off x="5995963" y="2855190"/>
              <a:ext cx="3682568" cy="980115"/>
            </p:xfrm>
            <a:graphic>
              <a:graphicData uri="http://schemas.microsoft.com/office/drawing/2017/model3d">
                <am3d:model3d r:embed="rId2">
                  <am3d:spPr>
                    <a:xfrm>
                      <a:off x="0" y="0"/>
                      <a:ext cx="3682568" cy="980115"/>
                    </a:xfrm>
                    <a:prstGeom prst="rect">
                      <a:avLst/>
                    </a:prstGeom>
                  </am3d:spPr>
                  <am3d:camera>
                    <am3d:pos x="0" y="0" z="49889486"/>
                    <am3d:up dx="0" dy="36000000" dz="0"/>
                    <am3d:lookAt x="0" y="0" z="0"/>
                    <am3d:perspective fov="2700000"/>
                  </am3d:camera>
                  <am3d:trans>
                    <am3d:meterPerModelUnit n="12499995" d="1000000"/>
                    <am3d:preTrans dx="-32" dy="-8999996" dz="0"/>
                    <am3d:scale>
                      <am3d:sx n="1000000" d="1000000"/>
                      <am3d:sy n="1000000" d="1000000"/>
                      <am3d:sz n="1000000" d="1000000"/>
                    </am3d:scale>
                    <am3d:rot ax="6707714" ay="5280791" az="6708440"/>
                    <am3d:postTrans dx="0" dy="0" dz="0"/>
                  </am3d:trans>
                  <am3d:raster rName="Office3DRenderer" rVer="16.0.8326">
                    <am3d:blip r:embed="rId3"/>
                  </am3d:raster>
                  <am3d:objViewport viewportSz="410125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69C41D8F-9531-4477-BF8E-0DBF668F6D0B}"/>
                  </a:ext>
                </a:extLst>
              </p:cNvPr>
              <p:cNvPicPr>
                <a:picLocks noGrp="1" noRot="1" noChangeAspect="1" noMove="1" noResize="1" noEditPoints="1" noAdjustHandles="1" noChangeArrowheads="1" noChangeShapeType="1" noCrop="1"/>
              </p:cNvPicPr>
              <p:nvPr/>
            </p:nvPicPr>
            <p:blipFill>
              <a:blip r:embed="rId3"/>
              <a:stretch>
                <a:fillRect/>
              </a:stretch>
            </p:blipFill>
            <p:spPr>
              <a:xfrm>
                <a:off x="5995963" y="2855190"/>
                <a:ext cx="3682568" cy="98011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3D Model 4">
                <a:extLst>
                  <a:ext uri="{FF2B5EF4-FFF2-40B4-BE49-F238E27FC236}">
                    <a16:creationId xmlns:a16="http://schemas.microsoft.com/office/drawing/2014/main" id="{CEF4DD46-C932-4A83-BFD5-2C8CF47C2C95}"/>
                  </a:ext>
                </a:extLst>
              </p:cNvPr>
              <p:cNvGraphicFramePr>
                <a:graphicFrameLocks noChangeAspect="1"/>
              </p:cNvGraphicFramePr>
              <p:nvPr/>
            </p:nvGraphicFramePr>
            <p:xfrm>
              <a:off x="2012800" y="2354101"/>
              <a:ext cx="2721240" cy="2691074"/>
            </p:xfrm>
            <a:graphic>
              <a:graphicData uri="http://schemas.microsoft.com/office/drawing/2017/model3d">
                <am3d:model3d r:embed="rId4">
                  <am3d:spPr>
                    <a:xfrm>
                      <a:off x="0" y="0"/>
                      <a:ext cx="2721240" cy="2691074"/>
                    </a:xfrm>
                    <a:prstGeom prst="rect">
                      <a:avLst/>
                    </a:prstGeom>
                  </am3d:spPr>
                  <am3d:camera>
                    <am3d:pos x="0" y="0" z="80868232"/>
                    <am3d:up dx="0" dy="36000000" dz="0"/>
                    <am3d:lookAt x="0" y="0" z="0"/>
                    <am3d:perspective fov="2700000"/>
                  </am3d:camera>
                  <am3d:trans>
                    <am3d:meterPerModelUnit n="24417631" d="1000000"/>
                    <am3d:preTrans dx="0" dy="-17580679" dz="199546"/>
                    <am3d:scale>
                      <am3d:sx n="1000000" d="1000000"/>
                      <am3d:sy n="1000000" d="1000000"/>
                      <am3d:sz n="1000000" d="1000000"/>
                    </am3d:scale>
                    <am3d:rot ay="5400000"/>
                    <am3d:postTrans dx="0" dy="0" dz="0"/>
                  </am3d:trans>
                  <am3d:raster rName="Office3DRenderer" rVer="16.0.8326">
                    <am3d:blip r:embed="rId5"/>
                  </am3d:raster>
                  <am3d:objViewport viewportSz="394935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a:extLst>
                  <a:ext uri="{FF2B5EF4-FFF2-40B4-BE49-F238E27FC236}">
                    <a16:creationId xmlns:a16="http://schemas.microsoft.com/office/drawing/2014/main" id="{CEF4DD46-C932-4A83-BFD5-2C8CF47C2C95}"/>
                  </a:ext>
                </a:extLst>
              </p:cNvPr>
              <p:cNvPicPr>
                <a:picLocks noGrp="1" noRot="1" noChangeAspect="1" noMove="1" noResize="1" noEditPoints="1" noAdjustHandles="1" noChangeArrowheads="1" noChangeShapeType="1" noCrop="1"/>
              </p:cNvPicPr>
              <p:nvPr/>
            </p:nvPicPr>
            <p:blipFill>
              <a:blip r:embed="rId5"/>
              <a:stretch>
                <a:fillRect/>
              </a:stretch>
            </p:blipFill>
            <p:spPr>
              <a:xfrm>
                <a:off x="2012800" y="2354101"/>
                <a:ext cx="2721240" cy="269107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21B108E5-3647-49AB-97FF-ACFFE6C49DFF}"/>
                  </a:ext>
                </a:extLst>
              </p:cNvPr>
              <p:cNvGraphicFramePr>
                <a:graphicFrameLocks noChangeAspect="1"/>
              </p:cNvGraphicFramePr>
              <p:nvPr/>
            </p:nvGraphicFramePr>
            <p:xfrm>
              <a:off x="7837247" y="2894908"/>
              <a:ext cx="1737020" cy="450339"/>
            </p:xfrm>
            <a:graphic>
              <a:graphicData uri="http://schemas.microsoft.com/office/drawing/2017/model3d">
                <am3d:model3d r:embed="rId6">
                  <am3d:spPr>
                    <a:xfrm>
                      <a:off x="0" y="0"/>
                      <a:ext cx="1737020" cy="450339"/>
                    </a:xfrm>
                    <a:prstGeom prst="rect">
                      <a:avLst/>
                    </a:prstGeom>
                  </am3d:spPr>
                  <am3d:camera>
                    <am3d:pos x="0" y="0" z="50098162"/>
                    <am3d:up dx="0" dy="36000000" dz="0"/>
                    <am3d:lookAt x="0" y="0" z="0"/>
                    <am3d:perspective fov="2700000"/>
                  </am3d:camera>
                  <am3d:trans>
                    <am3d:meterPerModelUnit n="24691355" d="1000000"/>
                    <am3d:preTrans dx="-4222217" dy="-21999974" dz="-17555554"/>
                    <am3d:scale>
                      <am3d:sx n="1000000" d="1000000"/>
                      <am3d:sy n="1000000" d="1000000"/>
                      <am3d:sz n="1000000" d="1000000"/>
                    </am3d:scale>
                    <am3d:rot ay="5400000"/>
                    <am3d:postTrans dx="0" dy="0" dz="0"/>
                  </am3d:trans>
                  <am3d:raster rName="Office3DRenderer" rVer="16.0.8326">
                    <am3d:blip r:embed="rId7"/>
                  </am3d:raster>
                  <am3d:objViewport viewportSz="181599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21B108E5-3647-49AB-97FF-ACFFE6C49DFF}"/>
                  </a:ext>
                </a:extLst>
              </p:cNvPr>
              <p:cNvPicPr>
                <a:picLocks noGrp="1" noRot="1" noChangeAspect="1" noMove="1" noResize="1" noEditPoints="1" noAdjustHandles="1" noChangeArrowheads="1" noChangeShapeType="1" noCrop="1"/>
              </p:cNvPicPr>
              <p:nvPr/>
            </p:nvPicPr>
            <p:blipFill>
              <a:blip r:embed="rId7"/>
              <a:stretch>
                <a:fillRect/>
              </a:stretch>
            </p:blipFill>
            <p:spPr>
              <a:xfrm>
                <a:off x="7837247" y="2894908"/>
                <a:ext cx="1737020" cy="450339"/>
              </a:xfrm>
              <a:prstGeom prst="rect">
                <a:avLst/>
              </a:prstGeom>
            </p:spPr>
          </p:pic>
        </mc:Fallback>
      </mc:AlternateContent>
      <p:sp>
        <p:nvSpPr>
          <p:cNvPr id="6" name="Title 1">
            <a:extLst>
              <a:ext uri="{FF2B5EF4-FFF2-40B4-BE49-F238E27FC236}">
                <a16:creationId xmlns:a16="http://schemas.microsoft.com/office/drawing/2014/main" id="{FB7E49F5-73C3-453A-A2F7-182B1A68D503}"/>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From microstructure to tensors</a:t>
            </a:r>
            <a:endParaRPr lang="fr-BE" dirty="0">
              <a:solidFill>
                <a:schemeClr val="tx1">
                  <a:lumMod val="65000"/>
                  <a:lumOff val="35000"/>
                </a:schemeClr>
              </a:solidFill>
            </a:endParaRPr>
          </a:p>
        </p:txBody>
      </p:sp>
      <p:sp>
        <p:nvSpPr>
          <p:cNvPr id="2" name="Slide Number Placeholder 1">
            <a:extLst>
              <a:ext uri="{FF2B5EF4-FFF2-40B4-BE49-F238E27FC236}">
                <a16:creationId xmlns:a16="http://schemas.microsoft.com/office/drawing/2014/main" id="{77CF5E4D-5611-482B-99DE-11E6C388FD63}"/>
              </a:ext>
            </a:extLst>
          </p:cNvPr>
          <p:cNvSpPr>
            <a:spLocks noGrp="1"/>
          </p:cNvSpPr>
          <p:nvPr>
            <p:ph type="sldNum" sz="quarter" idx="12"/>
          </p:nvPr>
        </p:nvSpPr>
        <p:spPr/>
        <p:txBody>
          <a:bodyPr/>
          <a:lstStyle/>
          <a:p>
            <a:fld id="{D5EA5BFB-2E93-4DAC-AFF6-B25943B8914F}" type="slidenum">
              <a:rPr lang="en-US" smtClean="0"/>
              <a:t>7</a:t>
            </a:fld>
            <a:endParaRPr lang="en-US"/>
          </a:p>
        </p:txBody>
      </p:sp>
    </p:spTree>
    <p:extLst>
      <p:ext uri="{BB962C8B-B14F-4D97-AF65-F5344CB8AC3E}">
        <p14:creationId xmlns:p14="http://schemas.microsoft.com/office/powerpoint/2010/main" val="2736103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21B108E5-3647-49AB-97FF-ACFFE6C49DFF}"/>
                  </a:ext>
                </a:extLst>
              </p:cNvPr>
              <p:cNvGraphicFramePr>
                <a:graphicFrameLocks noChangeAspect="1"/>
              </p:cNvGraphicFramePr>
              <p:nvPr>
                <p:extLst>
                  <p:ext uri="{D42A27DB-BD31-4B8C-83A1-F6EECF244321}">
                    <p14:modId xmlns:p14="http://schemas.microsoft.com/office/powerpoint/2010/main" val="3075345846"/>
                  </p:ext>
                </p:extLst>
              </p:nvPr>
            </p:nvGraphicFramePr>
            <p:xfrm>
              <a:off x="8655435" y="1865791"/>
              <a:ext cx="2133127" cy="2756258"/>
            </p:xfrm>
            <a:graphic>
              <a:graphicData uri="http://schemas.microsoft.com/office/drawing/2017/model3d">
                <am3d:model3d r:embed="rId2">
                  <am3d:spPr>
                    <a:xfrm>
                      <a:off x="0" y="0"/>
                      <a:ext cx="2133127" cy="2756258"/>
                    </a:xfrm>
                    <a:prstGeom prst="rect">
                      <a:avLst/>
                    </a:prstGeom>
                  </am3d:spPr>
                  <am3d:camera>
                    <am3d:pos x="0" y="0" z="50098162"/>
                    <am3d:up dx="0" dy="36000000" dz="0"/>
                    <am3d:lookAt x="0" y="0" z="0"/>
                    <am3d:perspective fov="2700000"/>
                  </am3d:camera>
                  <am3d:trans>
                    <am3d:meterPerModelUnit n="24691355" d="1000000"/>
                    <am3d:preTrans dx="-4222217" dy="-21999974" dz="-17555554"/>
                    <am3d:scale>
                      <am3d:sx n="1000000" d="1000000"/>
                      <am3d:sy n="1000000" d="1000000"/>
                      <am3d:sz n="1000000" d="1000000"/>
                    </am3d:scale>
                    <am3d:rot ax="1200000" ay="1800000" az="600000"/>
                    <am3d:postTrans dx="0" dy="0" dz="0"/>
                  </am3d:trans>
                  <am3d:raster rName="Office3DRenderer" rVer="16.0.8326">
                    <am3d:blip r:embed="rId3"/>
                  </am3d:raster>
                  <am3d:objViewport viewportSz="403830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21B108E5-3647-49AB-97FF-ACFFE6C49DFF}"/>
                  </a:ext>
                </a:extLst>
              </p:cNvPr>
              <p:cNvPicPr>
                <a:picLocks noGrp="1" noRot="1" noChangeAspect="1" noMove="1" noResize="1" noEditPoints="1" noAdjustHandles="1" noChangeArrowheads="1" noChangeShapeType="1" noCrop="1"/>
              </p:cNvPicPr>
              <p:nvPr/>
            </p:nvPicPr>
            <p:blipFill>
              <a:blip r:embed="rId3"/>
              <a:stretch>
                <a:fillRect/>
              </a:stretch>
            </p:blipFill>
            <p:spPr>
              <a:xfrm>
                <a:off x="8655435" y="1865791"/>
                <a:ext cx="2133127" cy="2756258"/>
              </a:xfrm>
              <a:prstGeom prst="rect">
                <a:avLst/>
              </a:prstGeom>
            </p:spPr>
          </p:pic>
        </mc:Fallback>
      </mc:AlternateContent>
      <p:sp>
        <p:nvSpPr>
          <p:cNvPr id="2" name="TextBox 1">
            <a:extLst>
              <a:ext uri="{FF2B5EF4-FFF2-40B4-BE49-F238E27FC236}">
                <a16:creationId xmlns:a16="http://schemas.microsoft.com/office/drawing/2014/main" id="{1C01529C-AE5E-4403-8DDC-8BF45B9C00F0}"/>
              </a:ext>
            </a:extLst>
          </p:cNvPr>
          <p:cNvSpPr txBox="1"/>
          <p:nvPr/>
        </p:nvSpPr>
        <p:spPr>
          <a:xfrm>
            <a:off x="8456276" y="1865792"/>
            <a:ext cx="590590" cy="400110"/>
          </a:xfrm>
          <a:prstGeom prst="rect">
            <a:avLst/>
          </a:prstGeom>
          <a:noFill/>
        </p:spPr>
        <p:txBody>
          <a:bodyPr wrap="square" rtlCol="0">
            <a:spAutoFit/>
          </a:bodyPr>
          <a:lstStyle/>
          <a:p>
            <a:r>
              <a:rPr lang="el-GR" sz="2000" b="1" dirty="0">
                <a:solidFill>
                  <a:srgbClr val="0070C0"/>
                </a:solidFill>
              </a:rPr>
              <a:t>λ</a:t>
            </a:r>
            <a:r>
              <a:rPr lang="en-US" sz="2000" b="1" baseline="-25000" dirty="0">
                <a:solidFill>
                  <a:srgbClr val="0070C0"/>
                </a:solidFill>
              </a:rPr>
              <a:t>3</a:t>
            </a:r>
          </a:p>
        </p:txBody>
      </p:sp>
      <p:sp>
        <p:nvSpPr>
          <p:cNvPr id="6" name="TextBox 5">
            <a:extLst>
              <a:ext uri="{FF2B5EF4-FFF2-40B4-BE49-F238E27FC236}">
                <a16:creationId xmlns:a16="http://schemas.microsoft.com/office/drawing/2014/main" id="{CECCFFBF-889A-4876-B621-C17DA80C1AA9}"/>
              </a:ext>
            </a:extLst>
          </p:cNvPr>
          <p:cNvSpPr txBox="1"/>
          <p:nvPr/>
        </p:nvSpPr>
        <p:spPr>
          <a:xfrm>
            <a:off x="9426703" y="2922081"/>
            <a:ext cx="590590" cy="400110"/>
          </a:xfrm>
          <a:prstGeom prst="rect">
            <a:avLst/>
          </a:prstGeom>
          <a:noFill/>
        </p:spPr>
        <p:txBody>
          <a:bodyPr wrap="square" rtlCol="0">
            <a:spAutoFit/>
          </a:bodyPr>
          <a:lstStyle/>
          <a:p>
            <a:r>
              <a:rPr lang="el-GR" sz="2000" b="1" dirty="0">
                <a:solidFill>
                  <a:srgbClr val="00B050"/>
                </a:solidFill>
              </a:rPr>
              <a:t>λ</a:t>
            </a:r>
            <a:r>
              <a:rPr lang="en-US" sz="2000" b="1" baseline="-25000" dirty="0">
                <a:solidFill>
                  <a:srgbClr val="00B050"/>
                </a:solidFill>
              </a:rPr>
              <a:t>2</a:t>
            </a:r>
          </a:p>
        </p:txBody>
      </p:sp>
      <p:sp>
        <p:nvSpPr>
          <p:cNvPr id="9" name="TextBox 8">
            <a:extLst>
              <a:ext uri="{FF2B5EF4-FFF2-40B4-BE49-F238E27FC236}">
                <a16:creationId xmlns:a16="http://schemas.microsoft.com/office/drawing/2014/main" id="{4EC99DC9-0ABF-4CFA-B050-3A59EF096F0D}"/>
              </a:ext>
            </a:extLst>
          </p:cNvPr>
          <p:cNvSpPr txBox="1"/>
          <p:nvPr/>
        </p:nvSpPr>
        <p:spPr>
          <a:xfrm>
            <a:off x="10692426" y="4622049"/>
            <a:ext cx="590590" cy="400110"/>
          </a:xfrm>
          <a:prstGeom prst="rect">
            <a:avLst/>
          </a:prstGeom>
          <a:noFill/>
        </p:spPr>
        <p:txBody>
          <a:bodyPr wrap="square" rtlCol="0">
            <a:spAutoFit/>
          </a:bodyPr>
          <a:lstStyle/>
          <a:p>
            <a:r>
              <a:rPr lang="el-GR" sz="2000" b="1" dirty="0">
                <a:solidFill>
                  <a:srgbClr val="C00000"/>
                </a:solidFill>
              </a:rPr>
              <a:t>λ</a:t>
            </a:r>
            <a:r>
              <a:rPr lang="en-US" sz="2000" b="1" baseline="-25000" dirty="0">
                <a:solidFill>
                  <a:srgbClr val="C00000"/>
                </a:solidFill>
              </a:rPr>
              <a:t>1</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BDF98A82-AE54-4846-8AF2-8EB7541B0C32}"/>
                  </a:ext>
                </a:extLst>
              </p:cNvPr>
              <p:cNvSpPr txBox="1"/>
              <p:nvPr/>
            </p:nvSpPr>
            <p:spPr>
              <a:xfrm>
                <a:off x="678621" y="1266701"/>
                <a:ext cx="7777655" cy="5246436"/>
              </a:xfrm>
              <a:prstGeom prst="rect">
                <a:avLst/>
              </a:prstGeom>
              <a:noFill/>
            </p:spPr>
            <p:txBody>
              <a:bodyPr wrap="square" rtlCol="0">
                <a:spAutoFit/>
              </a:bodyPr>
              <a:lstStyle/>
              <a:p>
                <a:pPr marL="342900" indent="-342900">
                  <a:buFont typeface="Arial" panose="020B0604020202020204" pitchFamily="34" charset="0"/>
                  <a:buChar char="•"/>
                </a:pPr>
                <a:r>
                  <a:rPr lang="el-GR" sz="2000" b="1" dirty="0">
                    <a:solidFill>
                      <a:srgbClr val="C00000"/>
                    </a:solidFill>
                  </a:rPr>
                  <a:t>λ</a:t>
                </a:r>
                <a:r>
                  <a:rPr lang="en-US" sz="2000" b="1" baseline="-25000" dirty="0">
                    <a:solidFill>
                      <a:srgbClr val="C00000"/>
                    </a:solidFill>
                  </a:rPr>
                  <a:t>1 </a:t>
                </a:r>
                <a:r>
                  <a:rPr lang="en-US" sz="2000" b="1" baseline="-25000" dirty="0"/>
                  <a:t> </a:t>
                </a:r>
                <a:r>
                  <a:rPr lang="en-US" sz="2000" dirty="0"/>
                  <a:t>, </a:t>
                </a:r>
                <a:r>
                  <a:rPr lang="el-GR" sz="2000" b="1" dirty="0">
                    <a:solidFill>
                      <a:srgbClr val="00B050"/>
                    </a:solidFill>
                  </a:rPr>
                  <a:t>λ</a:t>
                </a:r>
                <a:r>
                  <a:rPr lang="en-US" sz="2000" b="1" baseline="-25000" dirty="0">
                    <a:solidFill>
                      <a:srgbClr val="00B050"/>
                    </a:solidFill>
                  </a:rPr>
                  <a:t>2</a:t>
                </a:r>
                <a:r>
                  <a:rPr lang="en-US" sz="2000" dirty="0"/>
                  <a:t> and </a:t>
                </a:r>
                <a:r>
                  <a:rPr lang="el-GR" sz="2000" b="1" dirty="0">
                    <a:solidFill>
                      <a:srgbClr val="0070C0"/>
                    </a:solidFill>
                  </a:rPr>
                  <a:t>λ</a:t>
                </a:r>
                <a:r>
                  <a:rPr lang="en-US" sz="2000" b="1" baseline="-25000" dirty="0">
                    <a:solidFill>
                      <a:srgbClr val="0070C0"/>
                    </a:solidFill>
                  </a:rPr>
                  <a:t>3</a:t>
                </a:r>
                <a:r>
                  <a:rPr lang="en-US" sz="2000" dirty="0"/>
                  <a:t> are the eigenvalues of the diffusion tensor</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Mean diffusivity (MD) :</a:t>
                </a:r>
              </a:p>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𝑀𝐷</m:t>
                      </m:r>
                      <m:r>
                        <a:rPr lang="en-US" sz="2000" b="0" i="1" smtClean="0">
                          <a:latin typeface="Cambria Math" panose="02040503050406030204" pitchFamily="18" charset="0"/>
                        </a:rPr>
                        <m:t>=</m:t>
                      </m:r>
                      <m:f>
                        <m:fPr>
                          <m:ctrlPr>
                            <a:rPr lang="en-US" sz="2000" b="0" i="1" smtClean="0">
                              <a:latin typeface="Cambria Math" panose="02040503050406030204" pitchFamily="18" charset="0"/>
                            </a:rPr>
                          </m:ctrlPr>
                        </m:fPr>
                        <m:num>
                          <m:sSub>
                            <m:sSubPr>
                              <m:ctrlPr>
                                <a:rPr lang="en-US" sz="2000" b="0" i="1" smtClean="0">
                                  <a:solidFill>
                                    <a:srgbClr val="C00000"/>
                                  </a:solidFill>
                                  <a:latin typeface="Cambria Math" panose="02040503050406030204" pitchFamily="18" charset="0"/>
                                </a:rPr>
                              </m:ctrlPr>
                            </m:sSubPr>
                            <m:e>
                              <m:r>
                                <a:rPr lang="en-US" sz="2000" b="0" i="1" smtClean="0">
                                  <a:solidFill>
                                    <a:srgbClr val="C00000"/>
                                  </a:solidFill>
                                  <a:latin typeface="Cambria Math" panose="02040503050406030204" pitchFamily="18" charset="0"/>
                                </a:rPr>
                                <m:t>𝜆</m:t>
                              </m:r>
                            </m:e>
                            <m:sub>
                              <m:r>
                                <a:rPr lang="en-US" sz="2000" b="0" i="1" smtClean="0">
                                  <a:solidFill>
                                    <a:srgbClr val="C00000"/>
                                  </a:solidFill>
                                  <a:latin typeface="Cambria Math" panose="02040503050406030204" pitchFamily="18" charset="0"/>
                                </a:rPr>
                                <m:t>1</m:t>
                              </m:r>
                            </m:sub>
                          </m:sSub>
                          <m:r>
                            <a:rPr lang="en-US" sz="2000" b="0" i="1" smtClean="0">
                              <a:latin typeface="Cambria Math" panose="02040503050406030204" pitchFamily="18" charset="0"/>
                            </a:rPr>
                            <m:t>+</m:t>
                          </m:r>
                          <m:sSub>
                            <m:sSubPr>
                              <m:ctrlPr>
                                <a:rPr lang="en-US" sz="2000" b="0" i="1" smtClean="0">
                                  <a:solidFill>
                                    <a:srgbClr val="00B050"/>
                                  </a:solidFill>
                                  <a:latin typeface="Cambria Math" panose="02040503050406030204" pitchFamily="18" charset="0"/>
                                </a:rPr>
                              </m:ctrlPr>
                            </m:sSubPr>
                            <m:e>
                              <m:r>
                                <a:rPr lang="en-US" sz="2000" b="0" i="1" smtClean="0">
                                  <a:solidFill>
                                    <a:srgbClr val="00B050"/>
                                  </a:solidFill>
                                  <a:latin typeface="Cambria Math" panose="02040503050406030204" pitchFamily="18" charset="0"/>
                                </a:rPr>
                                <m:t>𝜆</m:t>
                              </m:r>
                            </m:e>
                            <m:sub>
                              <m:r>
                                <a:rPr lang="en-US" sz="2000" b="0" i="1" smtClean="0">
                                  <a:solidFill>
                                    <a:srgbClr val="00B050"/>
                                  </a:solidFill>
                                  <a:latin typeface="Cambria Math" panose="02040503050406030204" pitchFamily="18" charset="0"/>
                                </a:rPr>
                                <m:t>2</m:t>
                              </m:r>
                            </m:sub>
                          </m:sSub>
                          <m:r>
                            <a:rPr lang="en-US" sz="2000" b="0" i="1" smtClean="0">
                              <a:latin typeface="Cambria Math" panose="02040503050406030204" pitchFamily="18" charset="0"/>
                            </a:rPr>
                            <m:t>+</m:t>
                          </m:r>
                          <m:sSub>
                            <m:sSubPr>
                              <m:ctrlPr>
                                <a:rPr lang="en-US" sz="2000" b="0" i="1" smtClean="0">
                                  <a:solidFill>
                                    <a:srgbClr val="0070C0"/>
                                  </a:solidFill>
                                  <a:latin typeface="Cambria Math" panose="02040503050406030204" pitchFamily="18" charset="0"/>
                                </a:rPr>
                              </m:ctrlPr>
                            </m:sSubPr>
                            <m:e>
                              <m:r>
                                <a:rPr lang="en-US" sz="2000" b="0" i="1" smtClean="0">
                                  <a:solidFill>
                                    <a:srgbClr val="0070C0"/>
                                  </a:solidFill>
                                  <a:latin typeface="Cambria Math" panose="02040503050406030204" pitchFamily="18" charset="0"/>
                                </a:rPr>
                                <m:t>𝜆</m:t>
                              </m:r>
                            </m:e>
                            <m:sub>
                              <m:r>
                                <a:rPr lang="en-US" sz="2000" b="0" i="1" smtClean="0">
                                  <a:solidFill>
                                    <a:srgbClr val="0070C0"/>
                                  </a:solidFill>
                                  <a:latin typeface="Cambria Math" panose="02040503050406030204" pitchFamily="18" charset="0"/>
                                </a:rPr>
                                <m:t>3</m:t>
                              </m:r>
                            </m:sub>
                          </m:sSub>
                        </m:num>
                        <m:den>
                          <m:r>
                            <a:rPr lang="en-US" sz="2000" b="0" i="1" smtClean="0">
                              <a:latin typeface="Cambria Math" panose="02040503050406030204" pitchFamily="18" charset="0"/>
                            </a:rPr>
                            <m:t>3</m:t>
                          </m:r>
                        </m:den>
                      </m:f>
                    </m:oMath>
                  </m:oMathPara>
                </a14:m>
                <a:endParaRPr lang="en-US" sz="2000" dirty="0"/>
              </a:p>
              <a:p>
                <a:pPr marL="342900" indent="-342900">
                  <a:buFont typeface="Arial" panose="020B0604020202020204" pitchFamily="34" charset="0"/>
                  <a:buChar char="•"/>
                </a:pPr>
                <a:r>
                  <a:rPr lang="en-US" sz="2000" dirty="0"/>
                  <a:t>Axial diffusivity (AD) :</a:t>
                </a:r>
              </a:p>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𝐴𝐷</m:t>
                      </m:r>
                      <m:r>
                        <a:rPr lang="en-US" sz="2000" b="0" i="1" smtClean="0">
                          <a:latin typeface="Cambria Math" panose="02040503050406030204" pitchFamily="18" charset="0"/>
                        </a:rPr>
                        <m:t>=</m:t>
                      </m:r>
                      <m:sSub>
                        <m:sSubPr>
                          <m:ctrlPr>
                            <a:rPr lang="en-US" sz="2000" b="0" i="1" smtClean="0">
                              <a:solidFill>
                                <a:srgbClr val="C00000"/>
                              </a:solidFill>
                              <a:latin typeface="Cambria Math" panose="02040503050406030204" pitchFamily="18" charset="0"/>
                            </a:rPr>
                          </m:ctrlPr>
                        </m:sSubPr>
                        <m:e>
                          <m:r>
                            <a:rPr lang="en-US" sz="2000" b="0" i="1" smtClean="0">
                              <a:solidFill>
                                <a:srgbClr val="C00000"/>
                              </a:solidFill>
                              <a:latin typeface="Cambria Math" panose="02040503050406030204" pitchFamily="18" charset="0"/>
                            </a:rPr>
                            <m:t>𝜆</m:t>
                          </m:r>
                        </m:e>
                        <m:sub>
                          <m:r>
                            <a:rPr lang="en-US" sz="2000" b="0" i="1" smtClean="0">
                              <a:solidFill>
                                <a:srgbClr val="C00000"/>
                              </a:solidFill>
                              <a:latin typeface="Cambria Math" panose="02040503050406030204" pitchFamily="18" charset="0"/>
                            </a:rPr>
                            <m:t>1</m:t>
                          </m:r>
                        </m:sub>
                      </m:sSub>
                    </m:oMath>
                  </m:oMathPara>
                </a14:m>
                <a:endParaRPr lang="en-US" sz="2000" dirty="0"/>
              </a:p>
              <a:p>
                <a:endParaRPr lang="en-US" sz="2000" dirty="0"/>
              </a:p>
              <a:p>
                <a:pPr marL="342900" indent="-342900">
                  <a:buFont typeface="Arial" panose="020B0604020202020204" pitchFamily="34" charset="0"/>
                  <a:buChar char="•"/>
                </a:pPr>
                <a:r>
                  <a:rPr lang="en-US" sz="2000" dirty="0"/>
                  <a:t>Radial diffusivity (RD) :</a:t>
                </a:r>
              </a:p>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𝑅𝐷</m:t>
                      </m:r>
                      <m:r>
                        <a:rPr lang="en-US" sz="2000" b="0" i="1" smtClean="0">
                          <a:latin typeface="Cambria Math" panose="02040503050406030204" pitchFamily="18" charset="0"/>
                        </a:rPr>
                        <m:t>= </m:t>
                      </m:r>
                      <m:f>
                        <m:fPr>
                          <m:ctrlPr>
                            <a:rPr lang="en-US" sz="2000" b="0" i="1" smtClean="0">
                              <a:latin typeface="Cambria Math" panose="02040503050406030204" pitchFamily="18" charset="0"/>
                            </a:rPr>
                          </m:ctrlPr>
                        </m:fPr>
                        <m:num>
                          <m:sSub>
                            <m:sSubPr>
                              <m:ctrlPr>
                                <a:rPr lang="en-US" sz="2000" b="0" i="1" smtClean="0">
                                  <a:solidFill>
                                    <a:srgbClr val="00B050"/>
                                  </a:solidFill>
                                  <a:latin typeface="Cambria Math" panose="02040503050406030204" pitchFamily="18" charset="0"/>
                                </a:rPr>
                              </m:ctrlPr>
                            </m:sSubPr>
                            <m:e>
                              <m:r>
                                <a:rPr lang="en-US" sz="2000" b="0" i="1" smtClean="0">
                                  <a:solidFill>
                                    <a:srgbClr val="00B050"/>
                                  </a:solidFill>
                                  <a:latin typeface="Cambria Math" panose="02040503050406030204" pitchFamily="18" charset="0"/>
                                </a:rPr>
                                <m:t>𝜆</m:t>
                              </m:r>
                            </m:e>
                            <m:sub>
                              <m:r>
                                <a:rPr lang="en-US" sz="2000" b="0" i="1" smtClean="0">
                                  <a:solidFill>
                                    <a:srgbClr val="00B050"/>
                                  </a:solidFill>
                                  <a:latin typeface="Cambria Math" panose="02040503050406030204" pitchFamily="18" charset="0"/>
                                </a:rPr>
                                <m:t>2</m:t>
                              </m:r>
                            </m:sub>
                          </m:sSub>
                          <m:r>
                            <a:rPr lang="en-US" sz="2000" b="0" i="1" smtClean="0">
                              <a:latin typeface="Cambria Math" panose="02040503050406030204" pitchFamily="18" charset="0"/>
                            </a:rPr>
                            <m:t>+</m:t>
                          </m:r>
                          <m:sSub>
                            <m:sSubPr>
                              <m:ctrlPr>
                                <a:rPr lang="en-US" sz="2000" b="0" i="1" smtClean="0">
                                  <a:solidFill>
                                    <a:srgbClr val="0070C0"/>
                                  </a:solidFill>
                                  <a:latin typeface="Cambria Math" panose="02040503050406030204" pitchFamily="18" charset="0"/>
                                </a:rPr>
                              </m:ctrlPr>
                            </m:sSubPr>
                            <m:e>
                              <m:r>
                                <a:rPr lang="en-US" sz="2000" b="0" i="1" smtClean="0">
                                  <a:solidFill>
                                    <a:srgbClr val="0070C0"/>
                                  </a:solidFill>
                                  <a:latin typeface="Cambria Math" panose="02040503050406030204" pitchFamily="18" charset="0"/>
                                </a:rPr>
                                <m:t>𝜆</m:t>
                              </m:r>
                            </m:e>
                            <m:sub>
                              <m:r>
                                <a:rPr lang="en-US" sz="2000" b="0" i="1" smtClean="0">
                                  <a:solidFill>
                                    <a:srgbClr val="0070C0"/>
                                  </a:solidFill>
                                  <a:latin typeface="Cambria Math" panose="02040503050406030204" pitchFamily="18" charset="0"/>
                                </a:rPr>
                                <m:t>3</m:t>
                              </m:r>
                            </m:sub>
                          </m:sSub>
                        </m:num>
                        <m:den>
                          <m:r>
                            <a:rPr lang="en-US" sz="2000" b="0" i="1" smtClean="0">
                              <a:latin typeface="Cambria Math" panose="02040503050406030204" pitchFamily="18" charset="0"/>
                            </a:rPr>
                            <m:t>2</m:t>
                          </m:r>
                        </m:den>
                      </m:f>
                    </m:oMath>
                  </m:oMathPara>
                </a14:m>
                <a:endParaRPr lang="en-US" sz="2000" dirty="0"/>
              </a:p>
              <a:p>
                <a:pPr marL="342900" indent="-342900">
                  <a:buFont typeface="Arial" panose="020B0604020202020204" pitchFamily="34" charset="0"/>
                  <a:buChar char="•"/>
                </a:pPr>
                <a:r>
                  <a:rPr lang="en-US" sz="2000" dirty="0"/>
                  <a:t>Fractional anisotropy (FA) :</a:t>
                </a:r>
              </a:p>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𝐹𝐴</m:t>
                      </m:r>
                      <m:r>
                        <a:rPr lang="en-US" sz="2000" b="0" i="1" smtClean="0">
                          <a:latin typeface="Cambria Math" panose="02040503050406030204" pitchFamily="18" charset="0"/>
                        </a:rPr>
                        <m:t>=</m:t>
                      </m:r>
                      <m:rad>
                        <m:radPr>
                          <m:degHide m:val="on"/>
                          <m:ctrlPr>
                            <a:rPr lang="en-US" sz="2000" b="0" i="1" smtClean="0">
                              <a:latin typeface="Cambria Math" panose="02040503050406030204" pitchFamily="18" charset="0"/>
                            </a:rPr>
                          </m:ctrlPr>
                        </m:radPr>
                        <m:deg/>
                        <m:e>
                          <m:f>
                            <m:fPr>
                              <m:ctrlPr>
                                <a:rPr lang="en-US" sz="2000" b="0" i="1" smtClean="0">
                                  <a:latin typeface="Cambria Math" panose="02040503050406030204" pitchFamily="18" charset="0"/>
                                </a:rPr>
                              </m:ctrlPr>
                            </m:fPr>
                            <m:num>
                              <m:r>
                                <a:rPr lang="en-US" sz="2000" b="0" i="1" smtClean="0">
                                  <a:latin typeface="Cambria Math" panose="02040503050406030204" pitchFamily="18" charset="0"/>
                                </a:rPr>
                                <m:t>1</m:t>
                              </m:r>
                            </m:num>
                            <m:den>
                              <m:r>
                                <a:rPr lang="en-US" sz="2000" b="0" i="1" smtClean="0">
                                  <a:latin typeface="Cambria Math" panose="02040503050406030204" pitchFamily="18" charset="0"/>
                                </a:rPr>
                                <m:t>2</m:t>
                              </m:r>
                            </m:den>
                          </m:f>
                          <m:r>
                            <a:rPr lang="en-US" sz="2000" b="0" i="1" smtClean="0">
                              <a:latin typeface="Cambria Math" panose="02040503050406030204" pitchFamily="18" charset="0"/>
                            </a:rPr>
                            <m:t> </m:t>
                          </m:r>
                          <m:f>
                            <m:fPr>
                              <m:ctrlPr>
                                <a:rPr lang="en-US" sz="2000" b="0" i="1" smtClean="0">
                                  <a:latin typeface="Cambria Math" panose="02040503050406030204" pitchFamily="18" charset="0"/>
                                </a:rPr>
                              </m:ctrlPr>
                            </m:fPr>
                            <m:num>
                              <m:sSup>
                                <m:sSupPr>
                                  <m:ctrlPr>
                                    <a:rPr lang="en-US" sz="2000" b="0" i="1" smtClean="0">
                                      <a:latin typeface="Cambria Math" panose="02040503050406030204" pitchFamily="18" charset="0"/>
                                    </a:rPr>
                                  </m:ctrlPr>
                                </m:sSupPr>
                                <m:e>
                                  <m:d>
                                    <m:dPr>
                                      <m:ctrlPr>
                                        <a:rPr lang="en-US" sz="2000" b="0" i="1" smtClean="0">
                                          <a:latin typeface="Cambria Math" panose="02040503050406030204" pitchFamily="18" charset="0"/>
                                        </a:rPr>
                                      </m:ctrlPr>
                                    </m:dPr>
                                    <m:e>
                                      <m:sSub>
                                        <m:sSubPr>
                                          <m:ctrlPr>
                                            <a:rPr lang="en-US" sz="2000" b="0" i="1" smtClean="0">
                                              <a:solidFill>
                                                <a:srgbClr val="C00000"/>
                                              </a:solidFill>
                                              <a:latin typeface="Cambria Math" panose="02040503050406030204" pitchFamily="18" charset="0"/>
                                            </a:rPr>
                                          </m:ctrlPr>
                                        </m:sSubPr>
                                        <m:e>
                                          <m:r>
                                            <a:rPr lang="en-US" sz="2000" b="0" i="1" smtClean="0">
                                              <a:solidFill>
                                                <a:srgbClr val="C00000"/>
                                              </a:solidFill>
                                              <a:latin typeface="Cambria Math" panose="02040503050406030204" pitchFamily="18" charset="0"/>
                                            </a:rPr>
                                            <m:t>𝜆</m:t>
                                          </m:r>
                                        </m:e>
                                        <m:sub>
                                          <m:r>
                                            <a:rPr lang="en-US" sz="2000" b="0" i="1" smtClean="0">
                                              <a:solidFill>
                                                <a:srgbClr val="C00000"/>
                                              </a:solidFill>
                                              <a:latin typeface="Cambria Math" panose="02040503050406030204" pitchFamily="18" charset="0"/>
                                            </a:rPr>
                                            <m:t>1</m:t>
                                          </m:r>
                                        </m:sub>
                                      </m:sSub>
                                      <m:r>
                                        <a:rPr lang="en-US" sz="2000" b="0" i="1" smtClean="0">
                                          <a:latin typeface="Cambria Math" panose="02040503050406030204" pitchFamily="18" charset="0"/>
                                        </a:rPr>
                                        <m:t>−</m:t>
                                      </m:r>
                                      <m:sSub>
                                        <m:sSubPr>
                                          <m:ctrlPr>
                                            <a:rPr lang="en-US" sz="2000" b="0" i="1" smtClean="0">
                                              <a:solidFill>
                                                <a:srgbClr val="00B050"/>
                                              </a:solidFill>
                                              <a:latin typeface="Cambria Math" panose="02040503050406030204" pitchFamily="18" charset="0"/>
                                            </a:rPr>
                                          </m:ctrlPr>
                                        </m:sSubPr>
                                        <m:e>
                                          <m:r>
                                            <a:rPr lang="en-US" sz="2000" b="0" i="1" smtClean="0">
                                              <a:solidFill>
                                                <a:srgbClr val="00B050"/>
                                              </a:solidFill>
                                              <a:latin typeface="Cambria Math" panose="02040503050406030204" pitchFamily="18" charset="0"/>
                                            </a:rPr>
                                            <m:t>𝜆</m:t>
                                          </m:r>
                                        </m:e>
                                        <m:sub>
                                          <m:r>
                                            <a:rPr lang="en-US" sz="2000" b="0" i="1" smtClean="0">
                                              <a:solidFill>
                                                <a:srgbClr val="00B050"/>
                                              </a:solidFill>
                                              <a:latin typeface="Cambria Math" panose="02040503050406030204" pitchFamily="18" charset="0"/>
                                            </a:rPr>
                                            <m:t>2</m:t>
                                          </m:r>
                                        </m:sub>
                                      </m:sSub>
                                    </m:e>
                                  </m:d>
                                </m:e>
                                <m:sup>
                                  <m:r>
                                    <a:rPr lang="en-US" sz="2000" b="0" i="1" smtClean="0">
                                      <a:latin typeface="Cambria Math" panose="02040503050406030204" pitchFamily="18" charset="0"/>
                                    </a:rPr>
                                    <m:t>2</m:t>
                                  </m:r>
                                </m:sup>
                              </m:sSup>
                              <m:r>
                                <a:rPr lang="en-US" sz="2000" b="0" i="1" smtClean="0">
                                  <a:latin typeface="Cambria Math" panose="02040503050406030204" pitchFamily="18" charset="0"/>
                                </a:rPr>
                                <m:t>+</m:t>
                              </m:r>
                              <m:sSup>
                                <m:sSupPr>
                                  <m:ctrlPr>
                                    <a:rPr lang="en-US" sz="2000" b="0" i="1" smtClean="0">
                                      <a:latin typeface="Cambria Math" panose="02040503050406030204" pitchFamily="18" charset="0"/>
                                    </a:rPr>
                                  </m:ctrlPr>
                                </m:sSupPr>
                                <m:e>
                                  <m:d>
                                    <m:dPr>
                                      <m:ctrlPr>
                                        <a:rPr lang="en-US" sz="2000" b="0" i="1" smtClean="0">
                                          <a:latin typeface="Cambria Math" panose="02040503050406030204" pitchFamily="18" charset="0"/>
                                        </a:rPr>
                                      </m:ctrlPr>
                                    </m:dPr>
                                    <m:e>
                                      <m:sSub>
                                        <m:sSubPr>
                                          <m:ctrlPr>
                                            <a:rPr lang="en-US" sz="2000" b="0" i="1" smtClean="0">
                                              <a:solidFill>
                                                <a:srgbClr val="00B050"/>
                                              </a:solidFill>
                                              <a:latin typeface="Cambria Math" panose="02040503050406030204" pitchFamily="18" charset="0"/>
                                            </a:rPr>
                                          </m:ctrlPr>
                                        </m:sSubPr>
                                        <m:e>
                                          <m:r>
                                            <a:rPr lang="en-US" sz="2000" b="0" i="1" smtClean="0">
                                              <a:solidFill>
                                                <a:srgbClr val="00B050"/>
                                              </a:solidFill>
                                              <a:latin typeface="Cambria Math" panose="02040503050406030204" pitchFamily="18" charset="0"/>
                                            </a:rPr>
                                            <m:t>𝜆</m:t>
                                          </m:r>
                                        </m:e>
                                        <m:sub>
                                          <m:r>
                                            <a:rPr lang="en-US" sz="2000" b="0" i="1" smtClean="0">
                                              <a:solidFill>
                                                <a:srgbClr val="00B050"/>
                                              </a:solidFill>
                                              <a:latin typeface="Cambria Math" panose="02040503050406030204" pitchFamily="18" charset="0"/>
                                            </a:rPr>
                                            <m:t>2</m:t>
                                          </m:r>
                                        </m:sub>
                                      </m:sSub>
                                      <m:r>
                                        <a:rPr lang="en-US" sz="2000" b="0" i="1" smtClean="0">
                                          <a:latin typeface="Cambria Math" panose="02040503050406030204" pitchFamily="18" charset="0"/>
                                        </a:rPr>
                                        <m:t>−</m:t>
                                      </m:r>
                                      <m:sSub>
                                        <m:sSubPr>
                                          <m:ctrlPr>
                                            <a:rPr lang="en-US" sz="2000" b="0" i="1" smtClean="0">
                                              <a:solidFill>
                                                <a:srgbClr val="0070C0"/>
                                              </a:solidFill>
                                              <a:latin typeface="Cambria Math" panose="02040503050406030204" pitchFamily="18" charset="0"/>
                                            </a:rPr>
                                          </m:ctrlPr>
                                        </m:sSubPr>
                                        <m:e>
                                          <m:r>
                                            <a:rPr lang="en-US" sz="2000" b="0" i="1" smtClean="0">
                                              <a:solidFill>
                                                <a:srgbClr val="0070C0"/>
                                              </a:solidFill>
                                              <a:latin typeface="Cambria Math" panose="02040503050406030204" pitchFamily="18" charset="0"/>
                                            </a:rPr>
                                            <m:t>𝜆</m:t>
                                          </m:r>
                                        </m:e>
                                        <m:sub>
                                          <m:r>
                                            <a:rPr lang="en-US" sz="2000" b="0" i="1" smtClean="0">
                                              <a:solidFill>
                                                <a:srgbClr val="0070C0"/>
                                              </a:solidFill>
                                              <a:latin typeface="Cambria Math" panose="02040503050406030204" pitchFamily="18" charset="0"/>
                                            </a:rPr>
                                            <m:t>3</m:t>
                                          </m:r>
                                        </m:sub>
                                      </m:sSub>
                                    </m:e>
                                  </m:d>
                                </m:e>
                                <m:sup>
                                  <m:r>
                                    <a:rPr lang="en-US" sz="2000" b="0" i="1" smtClean="0">
                                      <a:latin typeface="Cambria Math" panose="02040503050406030204" pitchFamily="18" charset="0"/>
                                    </a:rPr>
                                    <m:t>2</m:t>
                                  </m:r>
                                </m:sup>
                              </m:sSup>
                              <m:r>
                                <a:rPr lang="en-US" sz="2000" b="0" i="1" smtClean="0">
                                  <a:latin typeface="Cambria Math" panose="02040503050406030204" pitchFamily="18" charset="0"/>
                                </a:rPr>
                                <m:t>+</m:t>
                              </m:r>
                              <m:sSup>
                                <m:sSupPr>
                                  <m:ctrlPr>
                                    <a:rPr lang="en-US" sz="2000" b="0" i="1" smtClean="0">
                                      <a:latin typeface="Cambria Math" panose="02040503050406030204" pitchFamily="18" charset="0"/>
                                    </a:rPr>
                                  </m:ctrlPr>
                                </m:sSupPr>
                                <m:e>
                                  <m:d>
                                    <m:dPr>
                                      <m:ctrlPr>
                                        <a:rPr lang="en-US" sz="2000" b="0" i="1" smtClean="0">
                                          <a:latin typeface="Cambria Math" panose="02040503050406030204" pitchFamily="18" charset="0"/>
                                        </a:rPr>
                                      </m:ctrlPr>
                                    </m:dPr>
                                    <m:e>
                                      <m:sSub>
                                        <m:sSubPr>
                                          <m:ctrlPr>
                                            <a:rPr lang="en-US" sz="2000" b="0" i="1" smtClean="0">
                                              <a:solidFill>
                                                <a:srgbClr val="0070C0"/>
                                              </a:solidFill>
                                              <a:latin typeface="Cambria Math" panose="02040503050406030204" pitchFamily="18" charset="0"/>
                                            </a:rPr>
                                          </m:ctrlPr>
                                        </m:sSubPr>
                                        <m:e>
                                          <m:r>
                                            <a:rPr lang="en-US" sz="2000" b="0" i="1" smtClean="0">
                                              <a:solidFill>
                                                <a:srgbClr val="0070C0"/>
                                              </a:solidFill>
                                              <a:latin typeface="Cambria Math" panose="02040503050406030204" pitchFamily="18" charset="0"/>
                                            </a:rPr>
                                            <m:t>𝜆</m:t>
                                          </m:r>
                                        </m:e>
                                        <m:sub>
                                          <m:r>
                                            <a:rPr lang="en-US" sz="2000" b="0" i="1" smtClean="0">
                                              <a:solidFill>
                                                <a:srgbClr val="0070C0"/>
                                              </a:solidFill>
                                              <a:latin typeface="Cambria Math" panose="02040503050406030204" pitchFamily="18" charset="0"/>
                                            </a:rPr>
                                            <m:t>3</m:t>
                                          </m:r>
                                        </m:sub>
                                      </m:sSub>
                                      <m:r>
                                        <a:rPr lang="en-US" sz="2000" b="0" i="1" smtClean="0">
                                          <a:latin typeface="Cambria Math" panose="02040503050406030204" pitchFamily="18" charset="0"/>
                                        </a:rPr>
                                        <m:t>−</m:t>
                                      </m:r>
                                      <m:sSub>
                                        <m:sSubPr>
                                          <m:ctrlPr>
                                            <a:rPr lang="en-US" sz="2000" b="0" i="1" smtClean="0">
                                              <a:solidFill>
                                                <a:srgbClr val="C00000"/>
                                              </a:solidFill>
                                              <a:latin typeface="Cambria Math" panose="02040503050406030204" pitchFamily="18" charset="0"/>
                                            </a:rPr>
                                          </m:ctrlPr>
                                        </m:sSubPr>
                                        <m:e>
                                          <m:r>
                                            <a:rPr lang="en-US" sz="2000" b="0" i="1" smtClean="0">
                                              <a:solidFill>
                                                <a:srgbClr val="C00000"/>
                                              </a:solidFill>
                                              <a:latin typeface="Cambria Math" panose="02040503050406030204" pitchFamily="18" charset="0"/>
                                            </a:rPr>
                                            <m:t>𝜆</m:t>
                                          </m:r>
                                        </m:e>
                                        <m:sub>
                                          <m:r>
                                            <a:rPr lang="en-US" sz="2000" b="0" i="1" smtClean="0">
                                              <a:solidFill>
                                                <a:srgbClr val="C00000"/>
                                              </a:solidFill>
                                              <a:latin typeface="Cambria Math" panose="02040503050406030204" pitchFamily="18" charset="0"/>
                                            </a:rPr>
                                            <m:t>1</m:t>
                                          </m:r>
                                        </m:sub>
                                      </m:sSub>
                                    </m:e>
                                  </m:d>
                                </m:e>
                                <m:sup>
                                  <m:r>
                                    <a:rPr lang="en-US" sz="2000" b="0" i="1" smtClean="0">
                                      <a:latin typeface="Cambria Math" panose="02040503050406030204" pitchFamily="18" charset="0"/>
                                    </a:rPr>
                                    <m:t>2</m:t>
                                  </m:r>
                                </m:sup>
                              </m:sSup>
                            </m:num>
                            <m:den>
                              <m:sSubSup>
                                <m:sSubSupPr>
                                  <m:ctrlPr>
                                    <a:rPr lang="en-US" sz="2000" b="0" i="1" smtClean="0">
                                      <a:solidFill>
                                        <a:srgbClr val="C00000"/>
                                      </a:solidFill>
                                      <a:latin typeface="Cambria Math" panose="02040503050406030204" pitchFamily="18" charset="0"/>
                                    </a:rPr>
                                  </m:ctrlPr>
                                </m:sSubSupPr>
                                <m:e>
                                  <m:r>
                                    <a:rPr lang="en-US" sz="2000" b="0" i="1" smtClean="0">
                                      <a:solidFill>
                                        <a:srgbClr val="C00000"/>
                                      </a:solidFill>
                                      <a:latin typeface="Cambria Math" panose="02040503050406030204" pitchFamily="18" charset="0"/>
                                    </a:rPr>
                                    <m:t>𝜆</m:t>
                                  </m:r>
                                </m:e>
                                <m:sub>
                                  <m:r>
                                    <a:rPr lang="en-US" sz="2000" b="0" i="1" smtClean="0">
                                      <a:solidFill>
                                        <a:srgbClr val="C00000"/>
                                      </a:solidFill>
                                      <a:latin typeface="Cambria Math" panose="02040503050406030204" pitchFamily="18" charset="0"/>
                                    </a:rPr>
                                    <m:t>1</m:t>
                                  </m:r>
                                </m:sub>
                                <m:sup>
                                  <m:r>
                                    <a:rPr lang="en-US" sz="2000" b="0" i="1" smtClean="0">
                                      <a:solidFill>
                                        <a:srgbClr val="C00000"/>
                                      </a:solidFill>
                                      <a:latin typeface="Cambria Math" panose="02040503050406030204" pitchFamily="18" charset="0"/>
                                    </a:rPr>
                                    <m:t>2</m:t>
                                  </m:r>
                                </m:sup>
                              </m:sSubSup>
                              <m:r>
                                <a:rPr lang="en-US" sz="2000" b="0" i="1" smtClean="0">
                                  <a:latin typeface="Cambria Math" panose="02040503050406030204" pitchFamily="18" charset="0"/>
                                </a:rPr>
                                <m:t>+</m:t>
                              </m:r>
                              <m:sSubSup>
                                <m:sSubSupPr>
                                  <m:ctrlPr>
                                    <a:rPr lang="en-US" sz="2000" b="0" i="1" smtClean="0">
                                      <a:solidFill>
                                        <a:srgbClr val="00B050"/>
                                      </a:solidFill>
                                      <a:latin typeface="Cambria Math" panose="02040503050406030204" pitchFamily="18" charset="0"/>
                                    </a:rPr>
                                  </m:ctrlPr>
                                </m:sSubSupPr>
                                <m:e>
                                  <m:r>
                                    <a:rPr lang="en-US" sz="2000" b="0" i="1" smtClean="0">
                                      <a:solidFill>
                                        <a:srgbClr val="00B050"/>
                                      </a:solidFill>
                                      <a:latin typeface="Cambria Math" panose="02040503050406030204" pitchFamily="18" charset="0"/>
                                    </a:rPr>
                                    <m:t>𝜆</m:t>
                                  </m:r>
                                </m:e>
                                <m:sub>
                                  <m:r>
                                    <a:rPr lang="en-US" sz="2000" b="0" i="1" smtClean="0">
                                      <a:solidFill>
                                        <a:srgbClr val="00B050"/>
                                      </a:solidFill>
                                      <a:latin typeface="Cambria Math" panose="02040503050406030204" pitchFamily="18" charset="0"/>
                                    </a:rPr>
                                    <m:t>2</m:t>
                                  </m:r>
                                </m:sub>
                                <m:sup>
                                  <m:r>
                                    <a:rPr lang="en-US" sz="2000" b="0" i="1" smtClean="0">
                                      <a:solidFill>
                                        <a:srgbClr val="00B050"/>
                                      </a:solidFill>
                                      <a:latin typeface="Cambria Math" panose="02040503050406030204" pitchFamily="18" charset="0"/>
                                    </a:rPr>
                                    <m:t>2</m:t>
                                  </m:r>
                                </m:sup>
                              </m:sSubSup>
                              <m:r>
                                <a:rPr lang="en-US" sz="2000" b="0" i="1" smtClean="0">
                                  <a:latin typeface="Cambria Math" panose="02040503050406030204" pitchFamily="18" charset="0"/>
                                </a:rPr>
                                <m:t>+</m:t>
                              </m:r>
                              <m:sSubSup>
                                <m:sSubSupPr>
                                  <m:ctrlPr>
                                    <a:rPr lang="en-US" sz="2000" b="0" i="1" smtClean="0">
                                      <a:solidFill>
                                        <a:srgbClr val="0070C0"/>
                                      </a:solidFill>
                                      <a:latin typeface="Cambria Math" panose="02040503050406030204" pitchFamily="18" charset="0"/>
                                    </a:rPr>
                                  </m:ctrlPr>
                                </m:sSubSupPr>
                                <m:e>
                                  <m:r>
                                    <a:rPr lang="en-US" sz="2000" b="0" i="1" smtClean="0">
                                      <a:solidFill>
                                        <a:srgbClr val="0070C0"/>
                                      </a:solidFill>
                                      <a:latin typeface="Cambria Math" panose="02040503050406030204" pitchFamily="18" charset="0"/>
                                    </a:rPr>
                                    <m:t>𝜆</m:t>
                                  </m:r>
                                </m:e>
                                <m:sub>
                                  <m:r>
                                    <a:rPr lang="en-US" sz="2000" b="0" i="1" smtClean="0">
                                      <a:solidFill>
                                        <a:srgbClr val="0070C0"/>
                                      </a:solidFill>
                                      <a:latin typeface="Cambria Math" panose="02040503050406030204" pitchFamily="18" charset="0"/>
                                    </a:rPr>
                                    <m:t>3</m:t>
                                  </m:r>
                                </m:sub>
                                <m:sup>
                                  <m:r>
                                    <a:rPr lang="en-US" sz="2000" b="0" i="1" smtClean="0">
                                      <a:solidFill>
                                        <a:srgbClr val="0070C0"/>
                                      </a:solidFill>
                                      <a:latin typeface="Cambria Math" panose="02040503050406030204" pitchFamily="18" charset="0"/>
                                    </a:rPr>
                                    <m:t>2</m:t>
                                  </m:r>
                                </m:sup>
                              </m:sSubSup>
                            </m:den>
                          </m:f>
                        </m:e>
                      </m:rad>
                    </m:oMath>
                  </m:oMathPara>
                </a14:m>
                <a:endParaRPr lang="en-US" sz="2000" dirty="0"/>
              </a:p>
            </p:txBody>
          </p:sp>
        </mc:Choice>
        <mc:Fallback xmlns="">
          <p:sp>
            <p:nvSpPr>
              <p:cNvPr id="3" name="TextBox 2">
                <a:extLst>
                  <a:ext uri="{FF2B5EF4-FFF2-40B4-BE49-F238E27FC236}">
                    <a16:creationId xmlns:a16="http://schemas.microsoft.com/office/drawing/2014/main" id="{BDF98A82-AE54-4846-8AF2-8EB7541B0C32}"/>
                  </a:ext>
                </a:extLst>
              </p:cNvPr>
              <p:cNvSpPr txBox="1">
                <a:spLocks noRot="1" noChangeAspect="1" noMove="1" noResize="1" noEditPoints="1" noAdjustHandles="1" noChangeArrowheads="1" noChangeShapeType="1" noTextEdit="1"/>
              </p:cNvSpPr>
              <p:nvPr/>
            </p:nvSpPr>
            <p:spPr>
              <a:xfrm>
                <a:off x="678621" y="1266701"/>
                <a:ext cx="7777655" cy="5246436"/>
              </a:xfrm>
              <a:prstGeom prst="rect">
                <a:avLst/>
              </a:prstGeom>
              <a:blipFill>
                <a:blip r:embed="rId4"/>
                <a:stretch>
                  <a:fillRect l="-705" t="-698"/>
                </a:stretch>
              </a:blipFill>
            </p:spPr>
            <p:txBody>
              <a:bodyPr/>
              <a:lstStyle/>
              <a:p>
                <a:r>
                  <a:rPr lang="en-US">
                    <a:noFill/>
                  </a:rPr>
                  <a:t> </a:t>
                </a:r>
              </a:p>
            </p:txBody>
          </p:sp>
        </mc:Fallback>
      </mc:AlternateContent>
      <p:sp>
        <p:nvSpPr>
          <p:cNvPr id="10" name="Title 1">
            <a:extLst>
              <a:ext uri="{FF2B5EF4-FFF2-40B4-BE49-F238E27FC236}">
                <a16:creationId xmlns:a16="http://schemas.microsoft.com/office/drawing/2014/main" id="{CE44EE41-A0DB-4893-B738-FD9E195B24B5}"/>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From microstructure to DTI tensors</a:t>
            </a:r>
            <a:endParaRPr lang="fr-BE" dirty="0">
              <a:solidFill>
                <a:schemeClr val="tx1">
                  <a:lumMod val="65000"/>
                  <a:lumOff val="35000"/>
                </a:schemeClr>
              </a:solidFill>
            </a:endParaRPr>
          </a:p>
        </p:txBody>
      </p:sp>
      <p:sp>
        <p:nvSpPr>
          <p:cNvPr id="4" name="Slide Number Placeholder 3">
            <a:extLst>
              <a:ext uri="{FF2B5EF4-FFF2-40B4-BE49-F238E27FC236}">
                <a16:creationId xmlns:a16="http://schemas.microsoft.com/office/drawing/2014/main" id="{634AA11C-6E18-4516-8A41-CED17A8AE5FB}"/>
              </a:ext>
            </a:extLst>
          </p:cNvPr>
          <p:cNvSpPr>
            <a:spLocks noGrp="1"/>
          </p:cNvSpPr>
          <p:nvPr>
            <p:ph type="sldNum" sz="quarter" idx="12"/>
          </p:nvPr>
        </p:nvSpPr>
        <p:spPr/>
        <p:txBody>
          <a:bodyPr/>
          <a:lstStyle/>
          <a:p>
            <a:fld id="{D5EA5BFB-2E93-4DAC-AFF6-B25943B8914F}" type="slidenum">
              <a:rPr lang="en-US" smtClean="0"/>
              <a:t>8</a:t>
            </a:fld>
            <a:endParaRPr lang="en-US"/>
          </a:p>
        </p:txBody>
      </p:sp>
    </p:spTree>
    <p:extLst>
      <p:ext uri="{BB962C8B-B14F-4D97-AF65-F5344CB8AC3E}">
        <p14:creationId xmlns:p14="http://schemas.microsoft.com/office/powerpoint/2010/main" val="39961484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F206B5-3979-49AE-9EB3-5314314E52F3}"/>
              </a:ext>
            </a:extLst>
          </p:cNvPr>
          <p:cNvSpPr txBox="1"/>
          <p:nvPr/>
        </p:nvSpPr>
        <p:spPr>
          <a:xfrm>
            <a:off x="413902" y="867081"/>
            <a:ext cx="8494633" cy="1323439"/>
          </a:xfrm>
          <a:prstGeom prst="rect">
            <a:avLst/>
          </a:prstGeom>
          <a:noFill/>
        </p:spPr>
        <p:txBody>
          <a:bodyPr wrap="none" rtlCol="0">
            <a:spAutoFit/>
          </a:bodyPr>
          <a:lstStyle/>
          <a:p>
            <a:pPr marL="285750" indent="-285750">
              <a:buFont typeface="Arial" panose="020B0604020202020204" pitchFamily="34" charset="0"/>
              <a:buChar char="•"/>
            </a:pPr>
            <a:r>
              <a:rPr lang="en-US" sz="2000" dirty="0">
                <a:solidFill>
                  <a:schemeClr val="bg2"/>
                </a:solidFill>
              </a:rPr>
              <a:t>The diffusion is represented by 1 diffusion tensor per voxel</a:t>
            </a:r>
          </a:p>
          <a:p>
            <a:endParaRPr lang="en-US" sz="2000" dirty="0">
              <a:solidFill>
                <a:schemeClr val="bg2"/>
              </a:solidFill>
            </a:endParaRPr>
          </a:p>
          <a:p>
            <a:pPr marL="342900" indent="-342900">
              <a:buFont typeface="Arial" panose="020B0604020202020204" pitchFamily="34" charset="0"/>
              <a:buChar char="•"/>
            </a:pPr>
            <a:r>
              <a:rPr lang="en-US" sz="2000" dirty="0">
                <a:solidFill>
                  <a:schemeClr val="bg2"/>
                </a:solidFill>
              </a:rPr>
              <a:t>Outputs : 	FA 		a scalar value between [0,1]		</a:t>
            </a:r>
          </a:p>
          <a:p>
            <a:r>
              <a:rPr lang="en-US" sz="2000" dirty="0">
                <a:solidFill>
                  <a:schemeClr val="bg2"/>
                </a:solidFill>
              </a:rPr>
              <a:t>		MD, AD &amp; RD 	a value between 0 to 3.10</a:t>
            </a:r>
            <a:r>
              <a:rPr lang="en-US" sz="2000" baseline="30000" dirty="0">
                <a:solidFill>
                  <a:schemeClr val="bg2"/>
                </a:solidFill>
              </a:rPr>
              <a:t>−3</a:t>
            </a:r>
            <a:r>
              <a:rPr lang="en-US" sz="2000" dirty="0">
                <a:solidFill>
                  <a:schemeClr val="bg2"/>
                </a:solidFill>
              </a:rPr>
              <a:t> [mm</a:t>
            </a:r>
            <a:r>
              <a:rPr lang="en-US" sz="2000" baseline="30000" dirty="0">
                <a:solidFill>
                  <a:schemeClr val="bg2"/>
                </a:solidFill>
              </a:rPr>
              <a:t>2</a:t>
            </a:r>
            <a:r>
              <a:rPr lang="en-US" sz="2000" dirty="0">
                <a:solidFill>
                  <a:schemeClr val="bg2"/>
                </a:solidFill>
              </a:rPr>
              <a:t>/s]	</a:t>
            </a:r>
          </a:p>
        </p:txBody>
      </p:sp>
      <p:sp>
        <p:nvSpPr>
          <p:cNvPr id="3" name="Title 1">
            <a:extLst>
              <a:ext uri="{FF2B5EF4-FFF2-40B4-BE49-F238E27FC236}">
                <a16:creationId xmlns:a16="http://schemas.microsoft.com/office/drawing/2014/main" id="{A82B682B-5ACB-4D04-87E3-78026F3585B0}"/>
              </a:ext>
            </a:extLst>
          </p:cNvPr>
          <p:cNvSpPr txBox="1">
            <a:spLocks/>
          </p:cNvSpPr>
          <p:nvPr/>
        </p:nvSpPr>
        <p:spPr>
          <a:xfrm>
            <a:off x="0" y="0"/>
            <a:ext cx="12192000" cy="653143"/>
          </a:xfrm>
          <a:prstGeom prst="rect">
            <a:avLst/>
          </a:prstGeom>
          <a:solidFill>
            <a:schemeClr val="bg1">
              <a:lumMod val="95000"/>
            </a:schemeClr>
          </a:solid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1">
                    <a:lumMod val="65000"/>
                    <a:lumOff val="35000"/>
                  </a:schemeClr>
                </a:solidFill>
              </a:rPr>
              <a:t>Diffusion tensor imaging (DTI)</a:t>
            </a:r>
            <a:endParaRPr lang="fr-BE" dirty="0">
              <a:solidFill>
                <a:schemeClr val="tx1">
                  <a:lumMod val="65000"/>
                  <a:lumOff val="35000"/>
                </a:schemeClr>
              </a:solidFill>
            </a:endParaRPr>
          </a:p>
        </p:txBody>
      </p:sp>
      <p:pic>
        <p:nvPicPr>
          <p:cNvPr id="4" name="Picture 3">
            <a:extLst>
              <a:ext uri="{FF2B5EF4-FFF2-40B4-BE49-F238E27FC236}">
                <a16:creationId xmlns:a16="http://schemas.microsoft.com/office/drawing/2014/main" id="{D29ADEDB-B175-4EAB-BE5A-6C487B4F366C}"/>
              </a:ext>
            </a:extLst>
          </p:cNvPr>
          <p:cNvPicPr>
            <a:picLocks noChangeAspect="1"/>
          </p:cNvPicPr>
          <p:nvPr/>
        </p:nvPicPr>
        <p:blipFill>
          <a:blip r:embed="rId3"/>
          <a:stretch>
            <a:fillRect/>
          </a:stretch>
        </p:blipFill>
        <p:spPr>
          <a:xfrm>
            <a:off x="8393803" y="2674030"/>
            <a:ext cx="3099537" cy="3618671"/>
          </a:xfrm>
          <a:prstGeom prst="rect">
            <a:avLst/>
          </a:prstGeom>
        </p:spPr>
      </p:pic>
      <p:pic>
        <p:nvPicPr>
          <p:cNvPr id="5" name="Picture 4">
            <a:extLst>
              <a:ext uri="{FF2B5EF4-FFF2-40B4-BE49-F238E27FC236}">
                <a16:creationId xmlns:a16="http://schemas.microsoft.com/office/drawing/2014/main" id="{67768C71-9634-4C96-BC81-8928C798441C}"/>
              </a:ext>
            </a:extLst>
          </p:cNvPr>
          <p:cNvPicPr>
            <a:picLocks noChangeAspect="1"/>
          </p:cNvPicPr>
          <p:nvPr/>
        </p:nvPicPr>
        <p:blipFill>
          <a:blip r:embed="rId4"/>
          <a:stretch>
            <a:fillRect/>
          </a:stretch>
        </p:blipFill>
        <p:spPr>
          <a:xfrm>
            <a:off x="413902" y="2644546"/>
            <a:ext cx="3152977" cy="3595768"/>
          </a:xfrm>
          <a:prstGeom prst="rect">
            <a:avLst/>
          </a:prstGeom>
        </p:spPr>
      </p:pic>
      <p:pic>
        <p:nvPicPr>
          <p:cNvPr id="6" name="Picture 5">
            <a:extLst>
              <a:ext uri="{FF2B5EF4-FFF2-40B4-BE49-F238E27FC236}">
                <a16:creationId xmlns:a16="http://schemas.microsoft.com/office/drawing/2014/main" id="{B4B7D8DE-307C-4D7A-A74D-A3FCE45F090E}"/>
              </a:ext>
            </a:extLst>
          </p:cNvPr>
          <p:cNvPicPr>
            <a:picLocks noChangeAspect="1"/>
          </p:cNvPicPr>
          <p:nvPr/>
        </p:nvPicPr>
        <p:blipFill>
          <a:blip r:embed="rId5"/>
          <a:stretch>
            <a:fillRect/>
          </a:stretch>
        </p:blipFill>
        <p:spPr>
          <a:xfrm>
            <a:off x="4390396" y="2651127"/>
            <a:ext cx="3160611" cy="3641574"/>
          </a:xfrm>
          <a:prstGeom prst="rect">
            <a:avLst/>
          </a:prstGeom>
        </p:spPr>
      </p:pic>
      <p:sp>
        <p:nvSpPr>
          <p:cNvPr id="7" name="TextBox 6">
            <a:extLst>
              <a:ext uri="{FF2B5EF4-FFF2-40B4-BE49-F238E27FC236}">
                <a16:creationId xmlns:a16="http://schemas.microsoft.com/office/drawing/2014/main" id="{43E1EEAE-5043-4353-8186-CD003F2F7267}"/>
              </a:ext>
            </a:extLst>
          </p:cNvPr>
          <p:cNvSpPr txBox="1"/>
          <p:nvPr/>
        </p:nvSpPr>
        <p:spPr>
          <a:xfrm>
            <a:off x="708052" y="6156295"/>
            <a:ext cx="2692414" cy="400110"/>
          </a:xfrm>
          <a:prstGeom prst="rect">
            <a:avLst/>
          </a:prstGeom>
          <a:noFill/>
        </p:spPr>
        <p:txBody>
          <a:bodyPr wrap="square" rtlCol="0">
            <a:spAutoFit/>
          </a:bodyPr>
          <a:lstStyle/>
          <a:p>
            <a:r>
              <a:rPr lang="en-US" sz="2000" dirty="0">
                <a:solidFill>
                  <a:schemeClr val="bg2"/>
                </a:solidFill>
              </a:rPr>
              <a:t>Mean diffusivity (MD)</a:t>
            </a:r>
          </a:p>
        </p:txBody>
      </p:sp>
      <p:sp>
        <p:nvSpPr>
          <p:cNvPr id="8" name="TextBox 7">
            <a:extLst>
              <a:ext uri="{FF2B5EF4-FFF2-40B4-BE49-F238E27FC236}">
                <a16:creationId xmlns:a16="http://schemas.microsoft.com/office/drawing/2014/main" id="{4454D4DF-2CB1-4F38-B221-D063B85A26FA}"/>
              </a:ext>
            </a:extLst>
          </p:cNvPr>
          <p:cNvSpPr txBox="1"/>
          <p:nvPr/>
        </p:nvSpPr>
        <p:spPr>
          <a:xfrm>
            <a:off x="4534945" y="6204162"/>
            <a:ext cx="3122109" cy="400110"/>
          </a:xfrm>
          <a:prstGeom prst="rect">
            <a:avLst/>
          </a:prstGeom>
          <a:noFill/>
        </p:spPr>
        <p:txBody>
          <a:bodyPr wrap="square" rtlCol="0">
            <a:spAutoFit/>
          </a:bodyPr>
          <a:lstStyle/>
          <a:p>
            <a:r>
              <a:rPr lang="en-US" sz="2000" dirty="0">
                <a:solidFill>
                  <a:schemeClr val="bg2"/>
                </a:solidFill>
              </a:rPr>
              <a:t>Fractional anisotropy (FA)</a:t>
            </a:r>
          </a:p>
        </p:txBody>
      </p:sp>
      <p:sp>
        <p:nvSpPr>
          <p:cNvPr id="9" name="TextBox 8">
            <a:extLst>
              <a:ext uri="{FF2B5EF4-FFF2-40B4-BE49-F238E27FC236}">
                <a16:creationId xmlns:a16="http://schemas.microsoft.com/office/drawing/2014/main" id="{02D483AF-1561-4FAA-AC6F-DC5D9E574602}"/>
              </a:ext>
            </a:extLst>
          </p:cNvPr>
          <p:cNvSpPr txBox="1"/>
          <p:nvPr/>
        </p:nvSpPr>
        <p:spPr>
          <a:xfrm>
            <a:off x="8791533" y="6204162"/>
            <a:ext cx="2588833" cy="400110"/>
          </a:xfrm>
          <a:prstGeom prst="rect">
            <a:avLst/>
          </a:prstGeom>
          <a:noFill/>
        </p:spPr>
        <p:txBody>
          <a:bodyPr wrap="square" rtlCol="0">
            <a:spAutoFit/>
          </a:bodyPr>
          <a:lstStyle/>
          <a:p>
            <a:r>
              <a:rPr lang="en-US" sz="2000" dirty="0">
                <a:solidFill>
                  <a:schemeClr val="bg2"/>
                </a:solidFill>
              </a:rPr>
              <a:t>Main direction (RGB)</a:t>
            </a:r>
          </a:p>
        </p:txBody>
      </p:sp>
      <p:sp>
        <p:nvSpPr>
          <p:cNvPr id="11" name="Slide Number Placeholder 10">
            <a:extLst>
              <a:ext uri="{FF2B5EF4-FFF2-40B4-BE49-F238E27FC236}">
                <a16:creationId xmlns:a16="http://schemas.microsoft.com/office/drawing/2014/main" id="{06F79F89-F4DD-4BA4-B189-8F98D078AB2C}"/>
              </a:ext>
            </a:extLst>
          </p:cNvPr>
          <p:cNvSpPr>
            <a:spLocks noGrp="1"/>
          </p:cNvSpPr>
          <p:nvPr>
            <p:ph type="sldNum" sz="quarter" idx="12"/>
          </p:nvPr>
        </p:nvSpPr>
        <p:spPr/>
        <p:txBody>
          <a:bodyPr/>
          <a:lstStyle/>
          <a:p>
            <a:fld id="{D5EA5BFB-2E93-4DAC-AFF6-B25943B8914F}" type="slidenum">
              <a:rPr lang="en-US" smtClean="0"/>
              <a:t>9</a:t>
            </a:fld>
            <a:endParaRPr lang="en-US"/>
          </a:p>
        </p:txBody>
      </p:sp>
    </p:spTree>
    <p:extLst>
      <p:ext uri="{BB962C8B-B14F-4D97-AF65-F5344CB8AC3E}">
        <p14:creationId xmlns:p14="http://schemas.microsoft.com/office/powerpoint/2010/main" val="22818677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1196</Words>
  <Application>Microsoft Office PowerPoint</Application>
  <PresentationFormat>Grand écran</PresentationFormat>
  <Paragraphs>205</Paragraphs>
  <Slides>30</Slides>
  <Notes>3</Notes>
  <HiddenSlides>0</HiddenSlides>
  <MMClips>0</MMClips>
  <ScaleCrop>false</ScaleCrop>
  <HeadingPairs>
    <vt:vector size="4" baseType="variant">
      <vt:variant>
        <vt:lpstr>Thème</vt:lpstr>
      </vt:variant>
      <vt:variant>
        <vt:i4>1</vt:i4>
      </vt:variant>
      <vt:variant>
        <vt:lpstr>Titres des diapositives</vt:lpstr>
      </vt:variant>
      <vt:variant>
        <vt:i4>30</vt:i4>
      </vt:variant>
    </vt:vector>
  </HeadingPairs>
  <TitlesOfParts>
    <vt:vector size="31" baseType="lpstr">
      <vt:lpstr>Office Theme</vt:lpstr>
      <vt:lpstr>Metrics obtained with diffusion MRI</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Nicolas Delinte</dc:creator>
  <cp:lastModifiedBy>Nicolas Delinte</cp:lastModifiedBy>
  <cp:revision>113</cp:revision>
  <dcterms:created xsi:type="dcterms:W3CDTF">2020-11-18T15:45:50Z</dcterms:created>
  <dcterms:modified xsi:type="dcterms:W3CDTF">2022-10-10T12:50:20Z</dcterms:modified>
</cp:coreProperties>
</file>

<file path=docProps/thumbnail.jpeg>
</file>